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notesSlides/notesSlide23.xml" ContentType="application/vnd.openxmlformats-officedocument.presentationml.notesSlide+xml"/>
  <Override PartName="/ppt/ink/ink4.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5"/>
  </p:notesMasterIdLst>
  <p:handoutMasterIdLst>
    <p:handoutMasterId r:id="rId26"/>
  </p:handoutMasterIdLst>
  <p:sldIdLst>
    <p:sldId id="317" r:id="rId2"/>
    <p:sldId id="264" r:id="rId3"/>
    <p:sldId id="309" r:id="rId4"/>
    <p:sldId id="330" r:id="rId5"/>
    <p:sldId id="324" r:id="rId6"/>
    <p:sldId id="310" r:id="rId7"/>
    <p:sldId id="262" r:id="rId8"/>
    <p:sldId id="333" r:id="rId9"/>
    <p:sldId id="337" r:id="rId10"/>
    <p:sldId id="339" r:id="rId11"/>
    <p:sldId id="340" r:id="rId12"/>
    <p:sldId id="334" r:id="rId13"/>
    <p:sldId id="311" r:id="rId14"/>
    <p:sldId id="336" r:id="rId15"/>
    <p:sldId id="335" r:id="rId16"/>
    <p:sldId id="321" r:id="rId17"/>
    <p:sldId id="325" r:id="rId18"/>
    <p:sldId id="326" r:id="rId19"/>
    <p:sldId id="331" r:id="rId20"/>
    <p:sldId id="327" r:id="rId21"/>
    <p:sldId id="328" r:id="rId22"/>
    <p:sldId id="341" r:id="rId23"/>
    <p:sldId id="342" r:id="rId24"/>
  </p:sldIdLst>
  <p:sldSz cx="9144000" cy="5143500" type="screen16x9"/>
  <p:notesSz cx="6858000" cy="9144000"/>
  <p:custDataLst>
    <p:tags r:id="rId27"/>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79600"/>
    <a:srgbClr val="3992DB"/>
    <a:srgbClr val="005DA2"/>
    <a:srgbClr val="0F1836"/>
    <a:srgbClr val="FDFDFD"/>
    <a:srgbClr val="D9D9D9"/>
    <a:srgbClr val="DCDEE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660B408-B3CF-4A94-85FC-2B1E0A45F4A2}" styleName="深色样式 2 - 强调 1/强调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5202B0CA-FC54-4496-8BCA-5EF66A818D29}" styleName="深色样式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D03447BB-5D67-496B-8E87-E561075AD55C}" styleName="深色样式 1 - 强调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616DA210-FB5B-4158-B5E0-FEB733F419BA}" styleName="浅色样式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7AC3CCA-C797-4891-BE02-D94E43425B78}" styleName="中度样式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46F890A9-2807-4EBB-B81D-B2AA78EC7F39}" styleName="深色样式 2 - 强调 5/强调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37CE84F3-28C3-443E-9E96-99CF82512B78}" styleName="深色样式 1 - 强调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69CF1AB2-1976-4502-BF36-3FF5EA218861}" styleName="中度样式 4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612" autoAdjust="0"/>
    <p:restoredTop sz="70352" autoAdjust="0"/>
  </p:normalViewPr>
  <p:slideViewPr>
    <p:cSldViewPr>
      <p:cViewPr varScale="1">
        <p:scale>
          <a:sx n="82" d="100"/>
          <a:sy n="82" d="100"/>
        </p:scale>
        <p:origin x="1339" y="67"/>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notesViewPr>
    <p:cSldViewPr>
      <p:cViewPr varScale="1">
        <p:scale>
          <a:sx n="61" d="100"/>
          <a:sy n="61" d="100"/>
        </p:scale>
        <p:origin x="1488" y="67"/>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gs" Target="tags/tag1.xml"/><Relationship Id="rId3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353A075-29DF-4CAE-8BA7-CDA0ED456C88}" type="datetimeFigureOut">
              <a:rPr lang="zh-CN" altLang="en-US" smtClean="0"/>
              <a:t>2019/10/27</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E3924EE-29F1-4E68-A53A-86CBCBDF827A}" type="slidenum">
              <a:rPr lang="zh-CN" altLang="en-US" smtClean="0"/>
              <a:t>‹#›</a:t>
            </a:fld>
            <a:endParaRPr lang="zh-CN" altLang="en-US"/>
          </a:p>
        </p:txBody>
      </p:sp>
    </p:spTree>
    <p:extLst>
      <p:ext uri="{BB962C8B-B14F-4D97-AF65-F5344CB8AC3E}">
        <p14:creationId xmlns:p14="http://schemas.microsoft.com/office/powerpoint/2010/main" val="2213844302"/>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ax="1920" units="cm"/>
          <inkml:channel name="Y" type="integer" max="1080" units="cm"/>
        </inkml:traceFormat>
        <inkml:channelProperties>
          <inkml:channelProperty channel="X" name="resolution" value="55.81395" units="1/cm"/>
          <inkml:channelProperty channel="Y" name="resolution" value="55.95855" units="1/cm"/>
        </inkml:channelProperties>
      </inkml:inkSource>
      <inkml:timestamp xml:id="ts0" timeString="2019-10-25T09:26:34.385"/>
    </inkml:context>
    <inkml:brush xml:id="br0">
      <inkml:brushProperty name="width" value="0.05292" units="cm"/>
      <inkml:brushProperty name="height" value="0.05292" units="cm"/>
      <inkml:brushProperty name="color" value="#FF0000"/>
    </inkml:brush>
  </inkml:definitions>
  <inkml:trace contextRef="#ctx0" brushRef="#br0">6271 5675,'0'14</inkml:trace>
  <inkml:trace contextRef="#ctx0" brushRef="#br0" timeOffset="5951.4807">6271 5675,'0'14,"-14"-14,28 0,-14-14,0 1,0 0,-14 13,14 13,0 0,0 1,14-14,-14 13,13-13,0 0,0 0,-13-13,14 13,-14-14,0 1,0 0,-14 13,1 0,0 0,13 13,-13-13,-1 13,14 1</inkml:trace>
</inkml:ink>
</file>

<file path=ppt/ink/ink2.xml><?xml version="1.0" encoding="utf-8"?>
<inkml:ink xmlns:inkml="http://www.w3.org/2003/InkML">
  <inkml:definitions>
    <inkml:context xml:id="ctx0">
      <inkml:inkSource xml:id="inkSrc0">
        <inkml:traceFormat>
          <inkml:channel name="X" type="integer" min="-2400" max="1920" units="cm"/>
          <inkml:channel name="Y" type="integer" max="1350" units="cm"/>
        </inkml:traceFormat>
        <inkml:channelProperties>
          <inkml:channelProperty channel="X" name="resolution" value="125.5814" units="1/cm"/>
          <inkml:channelProperty channel="Y" name="resolution" value="69.94819" units="1/cm"/>
        </inkml:channelProperties>
      </inkml:inkSource>
      <inkml:timestamp xml:id="ts0" timeString="2019-10-26T07:39:47.202"/>
    </inkml:context>
    <inkml:brush xml:id="br0">
      <inkml:brushProperty name="width" value="0.05292" units="cm"/>
      <inkml:brushProperty name="height" value="0.05292" units="cm"/>
      <inkml:brushProperty name="color" value="#FF0000"/>
    </inkml:brush>
  </inkml:definitions>
  <inkml:trace contextRef="#ctx0" brushRef="#br0">13780 4932,'0'10,"0"1,-11 0,11-1,0-10,0 11,0-1,0 1,0-1,0 1,0-11,0 11,-11-1,11 1,0-1,0 1,0-11,0 0,0 11,0-1,0 1,0 10,0-21,0 11,11-11,-11 10,11-10,-11 11,10-11,1 0,-1 0,-10 0,11 0,-11 10,10-10,1 0,0 0,-1 0,-10 11,11-11,-1 0,1 0,-1 0,1 0,-11 0</inkml:trace>
  <inkml:trace contextRef="#ctx0" brushRef="#br0" timeOffset="1581.0019">14034 5027,'0'-11,"10"11,-10-10,11 10,-1 0,-10 0,11 0,-1 0,1 0,0 0,-1 0,-10 10,11-10,-11 11,10-11,-10 11,11-11,-1 21,1-21,-11 10,11 1,-11 0,0-1,10-10,-10 11,0-1,0-10,0 11,0 0,0-11,0 10,0 1,0-1,-10-10,10 0,-11 0,0 11,1-11,-1 0,1 0,-1 0,1 0,-1-11,11 11,-11 0,-10 0,21-10,-10 10,10-11,-11 1,1 10,10-11,-11 0,11 1,0-11,0 10,0 0,0 1</inkml:trace>
  <inkml:trace contextRef="#ctx0" brushRef="#br0" timeOffset="2253.5198">14351 5154,'0'11,"0"-1,0 1,0-11,-11 0,1 0,-1 0</inkml:trace>
  <inkml:trace contextRef="#ctx0" brushRef="#br0" timeOffset="4372.7638">14478 5059,'0'-11,"0"1,-11 10,11 0,-10 0,10-11,0-10,10 21,-10-11,11 1,0 10,-11 0,0 0,10 0,1 0,-11 0,10 0,1 0,0 0,-1 0,1 0,-11 0,10 10,1-10,-11 11,10-11,1 0,-11 10,11 1,-1 0,1-11,-1 10,-10 1,11-1,-11-10,10 11,-10 0,0-1,11-10,-11 11,0-1,0-10,0 11,0 0,0-11,0 10,0 1,-11-11,11 10,-21-10,21 11,-10-1,10 1,-11-11,1 0,10 0,-22 0,12 0,-1 0,-10 0,21 0,-21-11,10 11,1 0,-1 0,1 0,10-10,-11-1,11 11,-11-21,11 11,0 10,0-22,0 12,0-1,0 1,0 10</inkml:trace>
  <inkml:trace contextRef="#ctx0" brushRef="#br0" timeOffset="5273.7077">14732 4932,'11'10,"-1"-10,-10 11,11 0,-1-11,-10 10,0 1,11-11,10 10,-21 1,0-1,0 1,21 0,-21-1,0 1,11-11,-11 10,0 12,0-22,0 10,0 1,0-1,0-10,0 11,0 0,0-11,0 10,0 1,-11-11,1 0,-1 0,1 0,-1 0</inkml:trace>
  <inkml:trace contextRef="#ctx0" brushRef="#br0" timeOffset="7517.7369">15187 6096,'0'0,"-11"11,1 10,-1-21,11 0,-10 21,10-10,-11-11,1 10,10 11,0-21,0 11,0-1,-11 1,11 10,-11-10,11-1,0 1,-10-1,10 12,21-22,-21 0,11 10,-1-10,-10 11,11-11,-1 0,1 0,-11 10,10-10,1 0,-11 0,21 0,-21 0,21 0,1 0,-22 0,10 0,1 0,-11-10</inkml:trace>
  <inkml:trace contextRef="#ctx0" brushRef="#br0" timeOffset="8812.463">15473 6107,'0'10,"0"1,0-1,0 12,0-12,0 1,0-11,0 10,0 1,0-1,0 1,-11 0,11-11,0 10,-10-10,10 11,-11-1,0-10,11 11,0-1,0-10,11 0</inkml:trace>
  <inkml:trace contextRef="#ctx0" brushRef="#br0" timeOffset="10390.6162">15473 6117,'0'11,"10"-1,-10 1,0-11,0 11,0-1,0 1,0-11,0 10,0 11,0 1,0-12,0 1,0-1,0 1,0 10,0-21,0 11,0-1,11-10,-11 11,0-1,0 1,0-11,0 11,0-1,0-20,0-1</inkml:trace>
  <inkml:trace contextRef="#ctx0" brushRef="#br0" timeOffset="11229.2147">15663 6318,'0'11,"0"-1,-10 1,-11 0,10-11,0 0</inkml:trace>
  <inkml:trace contextRef="#ctx0" brushRef="#br0" timeOffset="12997.82">15875 6107,'0'10,"0"1,0-1,0 1,0 0,0-1,0 1,0-11,0 10,0 1,0-1,0 1,0 0,0-11,0 10,0 1,0-1,-11 1,11-1,0-10,-10 11,10 0,0-1,0 1,0-1,0-10,0 11,0 0</inkml:trace>
  <inkml:trace contextRef="#ctx0" brushRef="#br0" timeOffset="14588.4403">16023 6096,'0'0,"11"0,-1 0,-10 11,11-1,0-10,-11 11,10-1,-10 1,0-11,0 0,0 11,0-1,0 1,0-1,0 1,0-11,0 10,0 1,0 0,0-1,0 1,0-11,0 10,0 1,0-1,-10-10,10 11,0 0,0-11,-11 10,11 1,-11-11,11 0,0 10,-21-10,21 11,-10-11,-1 0</inkml:trace>
  <inkml:trace contextRef="#ctx0" brushRef="#br0" timeOffset="19900.1203">5461 5662,'-11'0,"11"0,-10 11,10-1,-11 1,11 10,0-21,-10 11,10-1,0 1,0-1,0 1,0-11,0 10,0 1,10 0,-10-1,11-10,-11 11,10-11,1 0,10 21,0-21,-21 0,0 11,11-11,-1 0</inkml:trace>
  <inkml:trace contextRef="#ctx0" brushRef="#br0" timeOffset="20873.2504">5641 5704,'11'-10,"-11"10,10 0,11 0,-21-11,21 11,-10 0,0-10,10 10,-11 0,1 0,-1 0,12 0,-12 0,1 21,10-21,0 21,-10-10,-1-1,1 1,-11-1,0 1,0-1,0-10,0 11,-11 0,11-1,-21-10,11 11,-1-1,0-10,1 0,-1 0,1 0,-1-10,-10-1,10 11,1-21,-1 10,1-10,10 21,-11-10,11-11,0 21,0-11,0 0,11 1,-11-1</inkml:trace>
  <inkml:trace contextRef="#ctx0" brushRef="#br0" timeOffset="21423.2558">6011 5789,'11'11,"-11"-11,0 10,10 1,1-1,-11 1,-11 0,1-11,10 0,-11 0</inkml:trace>
  <inkml:trace contextRef="#ctx0" brushRef="#br0" timeOffset="22460.2794">6234 5694,'0'0,"0"0,10 0,1 0,-11 0,10-11,11 11,-10 0,10 0,-10 0,-1 0,1 0,0 0,10 0,-21 21,10-10,1 0,-11-1,11 11,-1-10,-10 10,0-10,0-1,0 1,-10-11,-1 10,11-10,-21 11,10-11,1 11,-1-11,0 0,11 10,-10-10,-1 0,1 0,-1 0,0-10,-10-1,11-10,-11 21,21-21,-22 10,12-10,10 21,0-21,0 10,21 1,-21-12,11 22,-1-10,1-1,-1 11,1-21,-11 21,0-10</inkml:trace>
  <inkml:trace contextRef="#ctx0" brushRef="#br0" timeOffset="23503.1821">6498 5620,'0'0,"0"0,0 10,11-10,-1 0,-10 11,11 0,-11-1,0-10,0 11,0-1,10-10,-10 11,0 10,11-21,-11 11,0-1,0 1,0-1,0 1,0-11,0 10,0 1,0 0,-11-1,11 1,-10-11,10 10,0 1,-11-11,11 11,-10-1,10 1,-11-11,11 0,0 10,-10-10,10 11,-11-11,11 11,0-1</inkml:trace>
  <inkml:trace contextRef="#ctx0" brushRef="#br0" timeOffset="25897.8331">6964 6869,'0'10,"0"11,-11-10,11 0,0-1,-10-10,10 11,0-1,0 1,0-1,10 1,-10-11,0 11,0-1,11-10,-11 11,10-11,-10 10,11-10,-11 11,0-1,11-10,-1 11,1-11,-11 11,10-11,1 0,-11 10,10-10,-10 11,11-11,0 0,-1 0,-10 0,11 0,-1 0,1 0</inkml:trace>
  <inkml:trace contextRef="#ctx0" brushRef="#br0" timeOffset="27107.9907">7239 6879,'0'0,"0"21,0-10,0 10,0-10,0-1,0 11,0-10,-11 0,11-1,0 1,0-1,0 1,-10-11,10 0,0 10,0 1</inkml:trace>
  <inkml:trace contextRef="#ctx0" brushRef="#br0" timeOffset="27908.4551">7419 7059,'0'0,"0"11,0-1,0 1,-11-11,1 0,-1 0,11 10,-10 1,-1-11</inkml:trace>
  <inkml:trace contextRef="#ctx0" brushRef="#br0" timeOffset="29172.4157">7652 6858,'0'11,"10"-1,-10-10,0 11,0 10,0 0,0-10,0-1,0 11,0-10,0 0,0 10,0-11,0 11,0-21,11 11,-11 0,0-1,11-10,-11 11,0-1,0-10,0 11,0 0,0-1</inkml:trace>
  <inkml:trace contextRef="#ctx0" brushRef="#br0" timeOffset="30188.3907">7863 6869,'11'0,"10"0,-10 0,-11 21,10-21,-10 10,0 1,0 0,0-1,0 1,0-1,0 1,0-1,0 1,0 0,0-1,-10 1,10-1,-11 1,11-11,0 10,-10-10,10 11,-11-11,11 11,-11-11,11 10,-10-10,10 11,-11-11,11 0,-10 0,-1 0</inkml:trace>
</inkml:ink>
</file>

<file path=ppt/ink/ink3.xml><?xml version="1.0" encoding="utf-8"?>
<inkml:ink xmlns:inkml="http://www.w3.org/2003/InkML">
  <inkml:definitions>
    <inkml:context xml:id="ctx0">
      <inkml:inkSource xml:id="inkSrc0">
        <inkml:traceFormat>
          <inkml:channel name="X" type="integer" min="-2400" max="1920" units="cm"/>
          <inkml:channel name="Y" type="integer" max="1350" units="cm"/>
        </inkml:traceFormat>
        <inkml:channelProperties>
          <inkml:channelProperty channel="X" name="resolution" value="125.5814" units="1/cm"/>
          <inkml:channelProperty channel="Y" name="resolution" value="69.94819" units="1/cm"/>
        </inkml:channelProperties>
      </inkml:inkSource>
      <inkml:timestamp xml:id="ts0" timeString="2019-10-26T13:32:16.239"/>
    </inkml:context>
    <inkml:brush xml:id="br0">
      <inkml:brushProperty name="width" value="0.05292" units="cm"/>
      <inkml:brushProperty name="height" value="0.05292" units="cm"/>
      <inkml:brushProperty name="color" value="#FF0000"/>
    </inkml:brush>
  </inkml:definitions>
  <inkml:trace contextRef="#ctx0" brushRef="#br0">6975 6444,'22'-21,"-1"21,-21-21,21 21,0 0,-42-22,0 22,21-21,-21 21,-1 0,22 21,0 1,0-1,0 0,22-21,-1 0,-21 21,21-21,0 0,0 0,1 0,-1 0,0-21,-21 0,0 0,0-1,0 1,-21 21,0 0,-1-21,22 0,-21 21,0 0,0 0,0 0,-1 0,1 21,21 0,0 0,0 1,21-1,1-21,-1 0,-21 21,21-21,0 0,-21-21,0 0,-21 21,21-22,-21 22,0 0,21-21,-22 21,1 0,42 0,1 0,-22-21,21 0,0 21,0 0,-21 21,0 0,21 0</inkml:trace>
</inkml:ink>
</file>

<file path=ppt/ink/ink4.xml><?xml version="1.0" encoding="utf-8"?>
<inkml:ink xmlns:inkml="http://www.w3.org/2003/InkML">
  <inkml:definitions>
    <inkml:context xml:id="ctx0">
      <inkml:inkSource xml:id="inkSrc0">
        <inkml:traceFormat>
          <inkml:channel name="X" type="integer" min="-2400" max="1920" units="cm"/>
          <inkml:channel name="Y" type="integer" max="1350" units="cm"/>
        </inkml:traceFormat>
        <inkml:channelProperties>
          <inkml:channelProperty channel="X" name="resolution" value="125.5814" units="1/cm"/>
          <inkml:channelProperty channel="Y" name="resolution" value="69.94819" units="1/cm"/>
        </inkml:channelProperties>
      </inkml:inkSource>
      <inkml:timestamp xml:id="ts0" timeString="2019-10-26T08:54:49.230"/>
    </inkml:context>
    <inkml:brush xml:id="br0">
      <inkml:brushProperty name="width" value="0.05292" units="cm"/>
      <inkml:brushProperty name="height" value="0.05292" units="cm"/>
      <inkml:brushProperty name="color" value="#FF0000"/>
    </inkml:brush>
  </inkml:definitions>
  <inkml:trace contextRef="#ctx0" brushRef="#br0">6223 5207,'11'0,"-11"0,10 11,1-1,-1 1,1-11,-1 0,-10 10,0 1,11-11,0 0,-1 10,1 1,-11 0,10-11,-10 10,0 1,11-11,0 0,-11 10,10 1,-10 0,11-11,-11 0,10 0,-10 10,11 1,0-1,-1 1,1 0,-1-11,-10 10,11-10,10 11,-10-11,-1 10,1-10</inkml:trace>
  <inkml:trace contextRef="#ctx0" brushRef="#br0" timeOffset="1775.9122">6488 5186,'-11'0,"0"0,11 0,-10 0,-1 0,11 0,-10 0,-1 0,1 0,-1 0,-10 0,21 10,-11-10,1 0,-1 11,-10 0,10-11,1 0,10 10,-11-10,11 0,-11 11,1-11,10 0,0 10,-21 1,21-1,-21-10,21 11,0 0,0-1,0-10,-22 0,12 11,10-11,0 10,-11-10,1 0,10 0,0 11,-11 0,1-11,10 10,0-10,0 11,-11-11,11 10,0 1,0 0,11-11</inkml:trace>
  <inkml:trace contextRef="#ctx0" brushRef="#br0" timeOffset="4569.9496">9334 5175,'0'11,"22"-1,-12-10,1 11,-11 0,10-11,12 0,-12 0,-10 10,0-10,11 11,-1-11,1 10,-11 1,21-11,-10 10,-11 1,10-11,-10 0,11 0,-11 11,21-1,-10-10,-11 0,0 11,10-11,1 10,-1-10,-10 11,21-11,-10 0,-11 21,11-21,-1 11,1-11,-1 0,-10 10,11-10,0 0,-11 11,10-11</inkml:trace>
  <inkml:trace contextRef="#ctx0" brushRef="#br0" timeOffset="5471.9412">9663 5175,'-11'0,"-10"0,0 0,10 11,-21-11,11 10,11 1,-12-11,22 21,-10-21,-11 0,10 0,-10 11,-11-1,22 1,-12-1,1-10,11 11,-12 0,1-1,11 1,-1-1,1-10,-1 0,11 11,-11-11,1 11,10-11,0 0</inkml:trace>
  <inkml:trace contextRef="#ctx0" brushRef="#br0" timeOffset="9011.5623">6202 7387,'21'0,"-21"11,21-1,-10 1,-1-11,1 21,-1-10,1-11,0 0,-1 10,-10 1,0-1,21 1,-10 0,-11-11,11 10,-1 1,1-1,-11 1,10-11,12 21,-22-10,0-11,10 0,1 21,-1-21,1 10,-1-10,-10 11,11-11,-11 11,11-1,-1-10,1 0,-1 11,1-1,-1 1,1-11,0 0,-11 0</inkml:trace>
  <inkml:trace contextRef="#ctx0" brushRef="#br0" timeOffset="10199.8738">6562 7324,'0'0,"0"10,-11 1,0-11,1 0,10 21,-11-21,-10 11,11-11,10 10,-22 11,12-10,-1 0,1 10,10 0,-21-21,10 21,0 0,11-10,0-1,-10 11,-1-10,1-11,-1 21,11-10,-21-11,21 10,-11 1,1 0,-1-1,11-10,0 11,-11-11,1 10,-1 1,11 0,-10-1,-1 1,11-1,0-10,-10 0,10 21,0-10</inkml:trace>
  <inkml:trace contextRef="#ctx0" brushRef="#br0" timeOffset="11535.9121">6149 5069,'0'11,"11"0,-1 10,1-21,-1 21,1 0,10-21,0 21,-21-10,0-1,21-10,-10 11,-11 0,10-1,-10-10</inkml:trace>
  <inkml:trace contextRef="#ctx0" brushRef="#br0" timeOffset="14151.9042">9599 7302,'0'11,"0"0,0-1,0 11,0-10,21 0,-21-1,0 1,11-1,-1-10,1 22,0-12,-1 1,1-1,-11-10,0 11,10 10,1-21,-11 21,11-10,-11-1,21 1,-21-1,0 1,21 0,-21-1,10-10,-10 11,0-1,11-10,-11 11,0 0,21-11,-21 10,0 1,0-1,11-10,-11 11</inkml:trace>
  <inkml:trace contextRef="#ctx0" brushRef="#br0" timeOffset="15112.0412">9790 7324,'-11'0,"0"0,-10 10,0-10,21 11,-21-11,0 21,10-10,-21-1,22-10,-11 21,10-10,0-11,1 21,-1-10,1-11,10 21,-11-11,1-10,-1 11,0 10,-10-10,0-1,21 1,-21-1,21 1,-21-11,21 11,0 10,-11-21,1 10,-1-10,11 11,-11 10,1-10,-1-1,11 1,-10-11,10 0,0 11,-11-11,11 10</inkml:trace>
  <inkml:trace contextRef="#ctx0" brushRef="#br0" timeOffset="16160.4351">9440 7239,'11'0,"0"0,-11 11,0-11,10 10,-10-10,11 11,-1-1,1 1,-11-11,10 0,-10 10,0-10,11 11,0-11,-1 0,-10 0,11 0,-11 11,10-11,-10 0,21 0,-21 10,11-10,-11 11,11-11,-11 0,10 0,-10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A2B73EA-EE91-4E33-A9C1-8BF5DD7139A2}" type="datetimeFigureOut">
              <a:rPr lang="zh-CN" altLang="en-US" smtClean="0"/>
              <a:t>2019/10/27</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392B679-AE23-4750-8FB0-6513430B8953}" type="slidenum">
              <a:rPr lang="zh-CN" altLang="en-US" smtClean="0"/>
              <a:t>‹#›</a:t>
            </a:fld>
            <a:endParaRPr lang="zh-CN" altLang="en-US"/>
          </a:p>
        </p:txBody>
      </p:sp>
    </p:spTree>
    <p:extLst>
      <p:ext uri="{BB962C8B-B14F-4D97-AF65-F5344CB8AC3E}">
        <p14:creationId xmlns:p14="http://schemas.microsoft.com/office/powerpoint/2010/main" val="1299301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392B679-AE23-4750-8FB0-6513430B8953}" type="slidenum">
              <a:rPr lang="zh-CN" altLang="en-US" smtClean="0"/>
              <a:t>1</a:t>
            </a:fld>
            <a:endParaRPr lang="zh-CN" altLang="en-US"/>
          </a:p>
        </p:txBody>
      </p:sp>
    </p:spTree>
    <p:extLst>
      <p:ext uri="{BB962C8B-B14F-4D97-AF65-F5344CB8AC3E}">
        <p14:creationId xmlns:p14="http://schemas.microsoft.com/office/powerpoint/2010/main" val="40261972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smtClean="0">
                <a:solidFill>
                  <a:schemeClr val="tx1"/>
                </a:solidFill>
                <a:effectLst/>
                <a:latin typeface="+mn-lt"/>
                <a:ea typeface="+mn-ea"/>
                <a:cs typeface="+mn-cs"/>
              </a:rPr>
              <a:t>我们有一个</a:t>
            </a:r>
            <a:r>
              <a:rPr lang="en-US" altLang="zh-CN" sz="1200" b="0" i="0" kern="1200" smtClean="0">
                <a:solidFill>
                  <a:schemeClr val="tx1"/>
                </a:solidFill>
                <a:effectLst/>
                <a:latin typeface="+mn-lt"/>
                <a:ea typeface="+mn-ea"/>
                <a:cs typeface="+mn-cs"/>
              </a:rPr>
              <a:t>8*8</a:t>
            </a:r>
            <a:r>
              <a:rPr lang="zh-CN" altLang="en-US" sz="1200" b="0" i="0" kern="1200" smtClean="0">
                <a:solidFill>
                  <a:schemeClr val="tx1"/>
                </a:solidFill>
                <a:effectLst/>
                <a:latin typeface="+mn-lt"/>
                <a:ea typeface="+mn-ea"/>
                <a:cs typeface="+mn-cs"/>
              </a:rPr>
              <a:t>大小的</a:t>
            </a:r>
            <a:r>
              <a:rPr lang="en-US" altLang="zh-CN" sz="1200" b="0" i="0" kern="1200" smtClean="0">
                <a:solidFill>
                  <a:schemeClr val="tx1"/>
                </a:solidFill>
                <a:effectLst/>
                <a:latin typeface="+mn-lt"/>
                <a:ea typeface="+mn-ea"/>
                <a:cs typeface="+mn-cs"/>
              </a:rPr>
              <a:t>feature map</a:t>
            </a:r>
            <a:r>
              <a:rPr lang="zh-CN" altLang="en-US" sz="1200" b="0" i="0" kern="1200" smtClean="0">
                <a:solidFill>
                  <a:schemeClr val="tx1"/>
                </a:solidFill>
                <a:effectLst/>
                <a:latin typeface="+mn-lt"/>
                <a:ea typeface="+mn-ea"/>
                <a:cs typeface="+mn-cs"/>
              </a:rPr>
              <a:t>，一个</a:t>
            </a:r>
            <a:r>
              <a:rPr lang="en-US" altLang="zh-CN" sz="1200" b="0" i="0" kern="1200" smtClean="0">
                <a:solidFill>
                  <a:schemeClr val="tx1"/>
                </a:solidFill>
                <a:effectLst/>
                <a:latin typeface="+mn-lt"/>
                <a:ea typeface="+mn-ea"/>
                <a:cs typeface="+mn-cs"/>
              </a:rPr>
              <a:t>ROI</a:t>
            </a:r>
            <a:r>
              <a:rPr lang="zh-CN" altLang="en-US" sz="1200" b="0" i="0" kern="1200" smtClean="0">
                <a:solidFill>
                  <a:schemeClr val="tx1"/>
                </a:solidFill>
                <a:effectLst/>
                <a:latin typeface="+mn-lt"/>
                <a:ea typeface="+mn-ea"/>
                <a:cs typeface="+mn-cs"/>
              </a:rPr>
              <a:t>，以及输出大小为</a:t>
            </a:r>
            <a:r>
              <a:rPr lang="en-US" altLang="zh-CN" sz="1200" b="0" i="0" kern="1200" smtClean="0">
                <a:solidFill>
                  <a:schemeClr val="tx1"/>
                </a:solidFill>
                <a:effectLst/>
                <a:latin typeface="+mn-lt"/>
                <a:ea typeface="+mn-ea"/>
                <a:cs typeface="+mn-cs"/>
              </a:rPr>
              <a:t>2*2.  </a:t>
            </a:r>
          </a:p>
          <a:p>
            <a:endParaRPr lang="en-US" altLang="zh-CN" sz="1200" b="0" i="0" kern="1200" smtClean="0">
              <a:solidFill>
                <a:schemeClr val="tx1"/>
              </a:solidFill>
              <a:effectLst/>
              <a:latin typeface="+mn-lt"/>
              <a:ea typeface="+mn-ea"/>
              <a:cs typeface="+mn-cs"/>
            </a:endParaRPr>
          </a:p>
          <a:p>
            <a:r>
              <a:rPr lang="en-US" altLang="zh-CN" sz="1200" b="0" i="0" kern="1200" smtClean="0">
                <a:solidFill>
                  <a:schemeClr val="tx1"/>
                </a:solidFill>
                <a:effectLst/>
                <a:latin typeface="+mn-lt"/>
                <a:ea typeface="+mn-ea"/>
                <a:cs typeface="+mn-cs"/>
              </a:rPr>
              <a:t>region proposal </a:t>
            </a:r>
            <a:r>
              <a:rPr lang="zh-CN" altLang="en-US" sz="1200" b="0" i="0" kern="1200" smtClean="0">
                <a:solidFill>
                  <a:schemeClr val="tx1"/>
                </a:solidFill>
                <a:effectLst/>
                <a:latin typeface="+mn-lt"/>
                <a:ea typeface="+mn-ea"/>
                <a:cs typeface="+mn-cs"/>
              </a:rPr>
              <a:t>投影之后位置（左上角，右下角坐标）：（</a:t>
            </a:r>
            <a:r>
              <a:rPr lang="en-US" altLang="zh-CN" sz="1200" b="0" i="0" kern="1200" smtClean="0">
                <a:solidFill>
                  <a:schemeClr val="tx1"/>
                </a:solidFill>
                <a:effectLst/>
                <a:latin typeface="+mn-lt"/>
                <a:ea typeface="+mn-ea"/>
                <a:cs typeface="+mn-cs"/>
              </a:rPr>
              <a:t>0</a:t>
            </a:r>
            <a:r>
              <a:rPr lang="zh-CN" altLang="en-US" sz="1200" b="0" i="0" kern="1200" smtClean="0">
                <a:solidFill>
                  <a:schemeClr val="tx1"/>
                </a:solidFill>
                <a:effectLst/>
                <a:latin typeface="+mn-lt"/>
                <a:ea typeface="+mn-ea"/>
                <a:cs typeface="+mn-cs"/>
              </a:rPr>
              <a:t>，</a:t>
            </a:r>
            <a:r>
              <a:rPr lang="en-US" altLang="zh-CN" sz="1200" b="0" i="0" kern="1200" smtClean="0">
                <a:solidFill>
                  <a:schemeClr val="tx1"/>
                </a:solidFill>
                <a:effectLst/>
                <a:latin typeface="+mn-lt"/>
                <a:ea typeface="+mn-ea"/>
                <a:cs typeface="+mn-cs"/>
              </a:rPr>
              <a:t>3</a:t>
            </a:r>
            <a:r>
              <a:rPr lang="zh-CN" altLang="en-US" sz="1200" b="0" i="0" kern="1200" smtClean="0">
                <a:solidFill>
                  <a:schemeClr val="tx1"/>
                </a:solidFill>
                <a:effectLst/>
                <a:latin typeface="+mn-lt"/>
                <a:ea typeface="+mn-ea"/>
                <a:cs typeface="+mn-cs"/>
              </a:rPr>
              <a:t>），（</a:t>
            </a:r>
            <a:r>
              <a:rPr lang="en-US" altLang="zh-CN" sz="1200" b="0" i="0" kern="1200" smtClean="0">
                <a:solidFill>
                  <a:schemeClr val="tx1"/>
                </a:solidFill>
                <a:effectLst/>
                <a:latin typeface="+mn-lt"/>
                <a:ea typeface="+mn-ea"/>
                <a:cs typeface="+mn-cs"/>
              </a:rPr>
              <a:t>7</a:t>
            </a:r>
            <a:r>
              <a:rPr lang="zh-CN" altLang="en-US" sz="1200" b="0" i="0" kern="1200" smtClean="0">
                <a:solidFill>
                  <a:schemeClr val="tx1"/>
                </a:solidFill>
                <a:effectLst/>
                <a:latin typeface="+mn-lt"/>
                <a:ea typeface="+mn-ea"/>
                <a:cs typeface="+mn-cs"/>
              </a:rPr>
              <a:t>，</a:t>
            </a:r>
            <a:r>
              <a:rPr lang="en-US" altLang="zh-CN" sz="1200" b="0" i="0" kern="1200" smtClean="0">
                <a:solidFill>
                  <a:schemeClr val="tx1"/>
                </a:solidFill>
                <a:effectLst/>
                <a:latin typeface="+mn-lt"/>
                <a:ea typeface="+mn-ea"/>
                <a:cs typeface="+mn-cs"/>
              </a:rPr>
              <a:t>8</a:t>
            </a:r>
            <a:r>
              <a:rPr lang="zh-CN" altLang="en-US" sz="1200" b="0" i="0" kern="1200" smtClean="0">
                <a:solidFill>
                  <a:schemeClr val="tx1"/>
                </a:solidFill>
                <a:effectLst/>
                <a:latin typeface="+mn-lt"/>
                <a:ea typeface="+mn-ea"/>
                <a:cs typeface="+mn-cs"/>
              </a:rPr>
              <a:t>）</a:t>
            </a:r>
            <a:r>
              <a:rPr lang="en-US" altLang="zh-CN" sz="1200" b="0" i="0" kern="1200" smtClean="0">
                <a:solidFill>
                  <a:schemeClr val="tx1"/>
                </a:solidFill>
                <a:effectLst/>
                <a:latin typeface="+mn-lt"/>
                <a:ea typeface="+mn-ea"/>
                <a:cs typeface="+mn-cs"/>
              </a:rPr>
              <a:t>.</a:t>
            </a:r>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10</a:t>
            </a:fld>
            <a:endParaRPr lang="zh-CN" altLang="en-US"/>
          </a:p>
        </p:txBody>
      </p:sp>
    </p:spTree>
    <p:extLst>
      <p:ext uri="{BB962C8B-B14F-4D97-AF65-F5344CB8AC3E}">
        <p14:creationId xmlns:p14="http://schemas.microsoft.com/office/powerpoint/2010/main" val="11726860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smtClean="0">
                <a:solidFill>
                  <a:schemeClr val="tx1"/>
                </a:solidFill>
                <a:effectLst/>
                <a:latin typeface="+mn-lt"/>
                <a:ea typeface="+mn-ea"/>
                <a:cs typeface="+mn-cs"/>
              </a:rPr>
              <a:t>要将</a:t>
            </a:r>
            <a:r>
              <a:rPr lang="en-US" altLang="zh-CN" sz="1200" b="0" i="0" kern="1200" smtClean="0">
                <a:solidFill>
                  <a:schemeClr val="tx1"/>
                </a:solidFill>
                <a:effectLst/>
                <a:latin typeface="+mn-lt"/>
                <a:ea typeface="+mn-ea"/>
                <a:cs typeface="+mn-cs"/>
              </a:rPr>
              <a:t>5</a:t>
            </a:r>
            <a:r>
              <a:rPr lang="zh-CN" altLang="en-US" sz="1200" b="0" i="0" kern="1200" smtClean="0">
                <a:solidFill>
                  <a:schemeClr val="tx1"/>
                </a:solidFill>
                <a:effectLst/>
                <a:latin typeface="+mn-lt"/>
                <a:ea typeface="+mn-ea"/>
                <a:cs typeface="+mn-cs"/>
              </a:rPr>
              <a:t>*</a:t>
            </a:r>
            <a:r>
              <a:rPr lang="en-US" altLang="zh-CN" sz="1200" b="0" i="0" kern="1200" smtClean="0">
                <a:solidFill>
                  <a:schemeClr val="tx1"/>
                </a:solidFill>
                <a:effectLst/>
                <a:latin typeface="+mn-lt"/>
                <a:ea typeface="+mn-ea"/>
                <a:cs typeface="+mn-cs"/>
              </a:rPr>
              <a:t>7</a:t>
            </a:r>
            <a:r>
              <a:rPr lang="zh-CN" altLang="en-US" sz="1200" b="0" i="0" kern="1200" smtClean="0">
                <a:solidFill>
                  <a:schemeClr val="tx1"/>
                </a:solidFill>
                <a:effectLst/>
                <a:latin typeface="+mn-lt"/>
                <a:ea typeface="+mn-ea"/>
                <a:cs typeface="+mn-cs"/>
              </a:rPr>
              <a:t>大小的区域划分为（</a:t>
            </a:r>
            <a:r>
              <a:rPr lang="en-US" altLang="zh-CN" sz="1200" b="0" i="0" kern="1200" smtClean="0">
                <a:solidFill>
                  <a:schemeClr val="tx1"/>
                </a:solidFill>
                <a:effectLst/>
                <a:latin typeface="+mn-lt"/>
                <a:ea typeface="+mn-ea"/>
                <a:cs typeface="+mn-cs"/>
              </a:rPr>
              <a:t>2*2</a:t>
            </a:r>
            <a:r>
              <a:rPr lang="zh-CN" altLang="en-US" sz="1200" b="0" i="0" kern="1200" smtClean="0">
                <a:solidFill>
                  <a:schemeClr val="tx1"/>
                </a:solidFill>
                <a:effectLst/>
                <a:latin typeface="+mn-lt"/>
                <a:ea typeface="+mn-ea"/>
                <a:cs typeface="+mn-cs"/>
              </a:rPr>
              <a:t>）个</a:t>
            </a:r>
            <a:r>
              <a:rPr lang="en-US" altLang="zh-CN" sz="1200" b="0" i="0" kern="1200" smtClean="0">
                <a:solidFill>
                  <a:schemeClr val="tx1"/>
                </a:solidFill>
                <a:effectLst/>
                <a:latin typeface="+mn-lt"/>
                <a:ea typeface="+mn-ea"/>
                <a:cs typeface="+mn-cs"/>
              </a:rPr>
              <a:t>sections</a:t>
            </a:r>
            <a:r>
              <a:rPr lang="zh-CN" altLang="en-US" sz="1200" b="0" i="0" kern="1200" smtClean="0">
                <a:solidFill>
                  <a:schemeClr val="tx1"/>
                </a:solidFill>
                <a:effectLst/>
                <a:latin typeface="+mn-lt"/>
                <a:ea typeface="+mn-ea"/>
                <a:cs typeface="+mn-cs"/>
              </a:rPr>
              <a:t>（因为输出大小为</a:t>
            </a:r>
            <a:r>
              <a:rPr lang="en-US" altLang="zh-CN" sz="1200" b="0" i="0" kern="1200" smtClean="0">
                <a:solidFill>
                  <a:schemeClr val="tx1"/>
                </a:solidFill>
                <a:effectLst/>
                <a:latin typeface="+mn-lt"/>
                <a:ea typeface="+mn-ea"/>
                <a:cs typeface="+mn-cs"/>
              </a:rPr>
              <a:t>2*2</a:t>
            </a:r>
            <a:r>
              <a:rPr lang="zh-CN" altLang="en-US" sz="1200" b="0" i="0" kern="1200" smtClean="0">
                <a:solidFill>
                  <a:schemeClr val="tx1"/>
                </a:solidFill>
                <a:effectLst/>
                <a:latin typeface="+mn-lt"/>
                <a:ea typeface="+mn-ea"/>
                <a:cs typeface="+mn-cs"/>
              </a:rPr>
              <a:t>）  </a:t>
            </a:r>
            <a:endParaRPr lang="en-US" altLang="zh-CN" sz="1200" b="0" i="0" kern="1200" smtClean="0">
              <a:solidFill>
                <a:schemeClr val="tx1"/>
              </a:solidFill>
              <a:effectLst/>
              <a:latin typeface="+mn-lt"/>
              <a:ea typeface="+mn-ea"/>
              <a:cs typeface="+mn-cs"/>
            </a:endParaRPr>
          </a:p>
          <a:p>
            <a:endParaRPr lang="en-US" altLang="zh-CN" sz="1200" b="0" i="0" kern="1200" smtClean="0">
              <a:solidFill>
                <a:schemeClr val="tx1"/>
              </a:solidFill>
              <a:effectLst/>
              <a:latin typeface="+mn-lt"/>
              <a:ea typeface="+mn-ea"/>
              <a:cs typeface="+mn-cs"/>
            </a:endParaRPr>
          </a:p>
          <a:p>
            <a:r>
              <a:rPr lang="zh-CN" altLang="en-US" sz="1200" b="0" i="0" kern="1200" smtClean="0">
                <a:solidFill>
                  <a:schemeClr val="tx1"/>
                </a:solidFill>
                <a:effectLst/>
                <a:latin typeface="+mn-lt"/>
                <a:ea typeface="+mn-ea"/>
                <a:cs typeface="+mn-cs"/>
              </a:rPr>
              <a:t>再做最大池化</a:t>
            </a:r>
            <a:endParaRPr lang="en-US" altLang="zh-CN" sz="1200" b="0" i="0" kern="1200" smtClean="0">
              <a:solidFill>
                <a:schemeClr val="tx1"/>
              </a:solidFill>
              <a:effectLst/>
              <a:latin typeface="+mn-lt"/>
              <a:ea typeface="+mn-ea"/>
              <a:cs typeface="+mn-cs"/>
            </a:endParaRPr>
          </a:p>
          <a:p>
            <a:r>
              <a:rPr lang="zh-CN" altLang="en-US" sz="1200" b="0" i="0" kern="1200" smtClean="0">
                <a:solidFill>
                  <a:schemeClr val="tx1"/>
                </a:solidFill>
                <a:effectLst/>
                <a:latin typeface="+mn-lt"/>
                <a:ea typeface="+mn-ea"/>
                <a:cs typeface="+mn-cs"/>
              </a:rPr>
              <a:t>   </a:t>
            </a:r>
            <a:endParaRPr lang="en-US" altLang="zh-CN" sz="1200" b="0" i="0" kern="120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smtClean="0">
                <a:solidFill>
                  <a:schemeClr val="tx1"/>
                </a:solidFill>
                <a:effectLst/>
                <a:latin typeface="+mn-lt"/>
                <a:ea typeface="+mn-ea"/>
                <a:cs typeface="+mn-cs"/>
              </a:rPr>
              <a:t>此案例中</a:t>
            </a:r>
            <a:r>
              <a:rPr lang="en-US" altLang="zh-CN" sz="1200" b="0" i="0" kern="1200" smtClean="0">
                <a:solidFill>
                  <a:schemeClr val="tx1"/>
                </a:solidFill>
                <a:effectLst/>
                <a:latin typeface="+mn-lt"/>
                <a:ea typeface="+mn-ea"/>
                <a:cs typeface="+mn-cs"/>
              </a:rPr>
              <a:t>region proposals </a:t>
            </a:r>
            <a:r>
              <a:rPr lang="zh-CN" altLang="en-US" sz="1200" b="0" i="0" kern="1200" smtClean="0">
                <a:solidFill>
                  <a:schemeClr val="tx1"/>
                </a:solidFill>
                <a:effectLst/>
                <a:latin typeface="+mn-lt"/>
                <a:ea typeface="+mn-ea"/>
                <a:cs typeface="+mn-cs"/>
              </a:rPr>
              <a:t>是</a:t>
            </a:r>
            <a:r>
              <a:rPr lang="en-US" altLang="zh-CN" sz="1200" b="0" i="0" kern="1200" smtClean="0">
                <a:solidFill>
                  <a:schemeClr val="tx1"/>
                </a:solidFill>
                <a:effectLst/>
                <a:latin typeface="+mn-lt"/>
                <a:ea typeface="+mn-ea"/>
                <a:cs typeface="+mn-cs"/>
              </a:rPr>
              <a:t>5*7</a:t>
            </a:r>
            <a:r>
              <a:rPr lang="zh-CN" altLang="en-US" sz="1200" b="0" i="0" kern="1200" smtClean="0">
                <a:solidFill>
                  <a:schemeClr val="tx1"/>
                </a:solidFill>
                <a:effectLst/>
                <a:latin typeface="+mn-lt"/>
                <a:ea typeface="+mn-ea"/>
                <a:cs typeface="+mn-cs"/>
              </a:rPr>
              <a:t>大小的，在</a:t>
            </a:r>
            <a:r>
              <a:rPr lang="en-US" altLang="zh-CN" sz="1200" b="0" i="0" kern="1200" smtClean="0">
                <a:solidFill>
                  <a:schemeClr val="tx1"/>
                </a:solidFill>
                <a:effectLst/>
                <a:latin typeface="+mn-lt"/>
                <a:ea typeface="+mn-ea"/>
                <a:cs typeface="+mn-cs"/>
              </a:rPr>
              <a:t>pooling</a:t>
            </a:r>
            <a:r>
              <a:rPr lang="zh-CN" altLang="en-US" sz="1200" b="0" i="0" kern="1200" smtClean="0">
                <a:solidFill>
                  <a:schemeClr val="tx1"/>
                </a:solidFill>
                <a:effectLst/>
                <a:latin typeface="+mn-lt"/>
                <a:ea typeface="+mn-ea"/>
                <a:cs typeface="+mn-cs"/>
              </a:rPr>
              <a:t>之后需要得到</a:t>
            </a:r>
            <a:r>
              <a:rPr lang="en-US" altLang="zh-CN" sz="1200" b="0" i="0" kern="1200" smtClean="0">
                <a:solidFill>
                  <a:schemeClr val="tx1"/>
                </a:solidFill>
                <a:effectLst/>
                <a:latin typeface="+mn-lt"/>
                <a:ea typeface="+mn-ea"/>
                <a:cs typeface="+mn-cs"/>
              </a:rPr>
              <a:t>2*2</a:t>
            </a:r>
            <a:r>
              <a:rPr lang="zh-CN" altLang="en-US" sz="1200" b="0" i="0" kern="1200" smtClean="0">
                <a:solidFill>
                  <a:schemeClr val="tx1"/>
                </a:solidFill>
                <a:effectLst/>
                <a:latin typeface="+mn-lt"/>
                <a:ea typeface="+mn-ea"/>
                <a:cs typeface="+mn-cs"/>
              </a:rPr>
              <a:t>的特征图，所以在</a:t>
            </a:r>
            <a:r>
              <a:rPr lang="en-US" altLang="zh-CN" sz="1200" b="0" i="0" kern="1200" smtClean="0">
                <a:solidFill>
                  <a:schemeClr val="tx1"/>
                </a:solidFill>
                <a:effectLst/>
                <a:latin typeface="+mn-lt"/>
                <a:ea typeface="+mn-ea"/>
                <a:cs typeface="+mn-cs"/>
              </a:rPr>
              <a:t>5*7</a:t>
            </a:r>
            <a:r>
              <a:rPr lang="zh-CN" altLang="en-US" sz="1200" b="0" i="0" kern="1200" smtClean="0">
                <a:solidFill>
                  <a:schemeClr val="tx1"/>
                </a:solidFill>
                <a:effectLst/>
                <a:latin typeface="+mn-lt"/>
                <a:ea typeface="+mn-ea"/>
                <a:cs typeface="+mn-cs"/>
              </a:rPr>
              <a:t>的特征图划分成</a:t>
            </a:r>
            <a:r>
              <a:rPr lang="en-US" altLang="zh-CN" sz="1200" b="0" i="0" kern="1200" smtClean="0">
                <a:solidFill>
                  <a:schemeClr val="tx1"/>
                </a:solidFill>
                <a:effectLst/>
                <a:latin typeface="+mn-lt"/>
                <a:ea typeface="+mn-ea"/>
                <a:cs typeface="+mn-cs"/>
              </a:rPr>
              <a:t>2*2</a:t>
            </a:r>
            <a:r>
              <a:rPr lang="zh-CN" altLang="en-US" sz="1200" b="0" i="0" kern="1200" smtClean="0">
                <a:solidFill>
                  <a:schemeClr val="tx1"/>
                </a:solidFill>
                <a:effectLst/>
                <a:latin typeface="+mn-lt"/>
                <a:ea typeface="+mn-ea"/>
                <a:cs typeface="+mn-cs"/>
              </a:rPr>
              <a:t>的时候不是等分的，第一行得到</a:t>
            </a:r>
            <a:r>
              <a:rPr lang="en-US" altLang="zh-CN" sz="1200" b="0" i="0" kern="1200" smtClean="0">
                <a:solidFill>
                  <a:schemeClr val="tx1"/>
                </a:solidFill>
                <a:effectLst/>
                <a:latin typeface="+mn-lt"/>
                <a:ea typeface="+mn-ea"/>
                <a:cs typeface="+mn-cs"/>
              </a:rPr>
              <a:t>2</a:t>
            </a:r>
            <a:r>
              <a:rPr lang="zh-CN" altLang="en-US" sz="1200" b="0" i="0" kern="1200" smtClean="0">
                <a:solidFill>
                  <a:schemeClr val="tx1"/>
                </a:solidFill>
                <a:effectLst/>
                <a:latin typeface="+mn-lt"/>
                <a:ea typeface="+mn-ea"/>
                <a:cs typeface="+mn-cs"/>
              </a:rPr>
              <a:t>，剩下的那一行是</a:t>
            </a:r>
            <a:r>
              <a:rPr lang="en-US" altLang="zh-CN" sz="1200" b="0" i="0" kern="1200" smtClean="0">
                <a:solidFill>
                  <a:schemeClr val="tx1"/>
                </a:solidFill>
                <a:effectLst/>
                <a:latin typeface="+mn-lt"/>
                <a:ea typeface="+mn-ea"/>
                <a:cs typeface="+mn-cs"/>
              </a:rPr>
              <a:t>3</a:t>
            </a:r>
            <a:r>
              <a:rPr lang="zh-CN" altLang="en-US" sz="1200" b="0" i="0" kern="1200" smtClean="0">
                <a:solidFill>
                  <a:schemeClr val="tx1"/>
                </a:solidFill>
                <a:effectLst/>
                <a:latin typeface="+mn-lt"/>
                <a:ea typeface="+mn-ea"/>
                <a:cs typeface="+mn-cs"/>
              </a:rPr>
              <a:t>，第一列得到</a:t>
            </a:r>
            <a:r>
              <a:rPr lang="en-US" altLang="zh-CN" sz="1200" b="0" i="0" kern="1200" smtClean="0">
                <a:solidFill>
                  <a:schemeClr val="tx1"/>
                </a:solidFill>
                <a:effectLst/>
                <a:latin typeface="+mn-lt"/>
                <a:ea typeface="+mn-ea"/>
                <a:cs typeface="+mn-cs"/>
              </a:rPr>
              <a:t>3</a:t>
            </a:r>
            <a:r>
              <a:rPr lang="zh-CN" altLang="en-US" sz="1200" b="0" i="0" kern="1200" smtClean="0">
                <a:solidFill>
                  <a:schemeClr val="tx1"/>
                </a:solidFill>
                <a:effectLst/>
                <a:latin typeface="+mn-lt"/>
                <a:ea typeface="+mn-ea"/>
                <a:cs typeface="+mn-cs"/>
              </a:rPr>
              <a:t>，剩下那一列是</a:t>
            </a:r>
            <a:r>
              <a:rPr lang="en-US" altLang="zh-CN" sz="1200" b="0" i="0" kern="1200" smtClean="0">
                <a:solidFill>
                  <a:schemeClr val="tx1"/>
                </a:solidFill>
                <a:effectLst/>
                <a:latin typeface="+mn-lt"/>
                <a:ea typeface="+mn-ea"/>
                <a:cs typeface="+mn-cs"/>
              </a:rPr>
              <a:t>4</a:t>
            </a:r>
            <a:r>
              <a:rPr lang="zh-CN" altLang="en-US" sz="1200" b="0" i="0" kern="1200" smtClean="0">
                <a:solidFill>
                  <a:schemeClr val="tx1"/>
                </a:solidFill>
                <a:effectLst/>
                <a:latin typeface="+mn-lt"/>
                <a:ea typeface="+mn-ea"/>
                <a:cs typeface="+mn-cs"/>
              </a:rPr>
              <a:t>。</a:t>
            </a:r>
            <a:endParaRPr lang="zh-CN" altLang="en-US" i="0"/>
          </a:p>
        </p:txBody>
      </p:sp>
      <p:sp>
        <p:nvSpPr>
          <p:cNvPr id="4" name="灯片编号占位符 3"/>
          <p:cNvSpPr>
            <a:spLocks noGrp="1"/>
          </p:cNvSpPr>
          <p:nvPr>
            <p:ph type="sldNum" sz="quarter" idx="10"/>
          </p:nvPr>
        </p:nvSpPr>
        <p:spPr/>
        <p:txBody>
          <a:bodyPr/>
          <a:lstStyle/>
          <a:p>
            <a:fld id="{7392B679-AE23-4750-8FB0-6513430B8953}" type="slidenum">
              <a:rPr lang="zh-CN" altLang="en-US" smtClean="0"/>
              <a:t>11</a:t>
            </a:fld>
            <a:endParaRPr lang="zh-CN" altLang="en-US"/>
          </a:p>
        </p:txBody>
      </p:sp>
    </p:spTree>
    <p:extLst>
      <p:ext uri="{BB962C8B-B14F-4D97-AF65-F5344CB8AC3E}">
        <p14:creationId xmlns:p14="http://schemas.microsoft.com/office/powerpoint/2010/main" val="37701634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12</a:t>
            </a:fld>
            <a:endParaRPr lang="zh-CN" altLang="en-US"/>
          </a:p>
        </p:txBody>
      </p:sp>
    </p:spTree>
    <p:extLst>
      <p:ext uri="{BB962C8B-B14F-4D97-AF65-F5344CB8AC3E}">
        <p14:creationId xmlns:p14="http://schemas.microsoft.com/office/powerpoint/2010/main" val="2786716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13</a:t>
            </a:fld>
            <a:endParaRPr lang="zh-CN" altLang="en-US"/>
          </a:p>
        </p:txBody>
      </p:sp>
    </p:spTree>
    <p:extLst>
      <p:ext uri="{BB962C8B-B14F-4D97-AF65-F5344CB8AC3E}">
        <p14:creationId xmlns:p14="http://schemas.microsoft.com/office/powerpoint/2010/main" val="37247000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mtClean="0"/>
              <a:t>整个</a:t>
            </a:r>
            <a:r>
              <a:rPr lang="en-US" altLang="zh-CN" smtClean="0"/>
              <a:t>Mask R-CNN</a:t>
            </a:r>
            <a:r>
              <a:rPr lang="zh-CN" altLang="en-US" smtClean="0"/>
              <a:t>区分为两部分：</a:t>
            </a:r>
            <a:r>
              <a:rPr lang="en-US" altLang="zh-CN" smtClean="0"/>
              <a:t>i</a:t>
            </a:r>
            <a:r>
              <a:rPr lang="en-US" altLang="zh-CN" baseline="0" smtClean="0"/>
              <a:t> </a:t>
            </a:r>
            <a:r>
              <a:rPr lang="en-US" altLang="zh-CN" baseline="0" smtClean="0">
                <a:sym typeface="Wingdings" panose="05000000000000000000" pitchFamily="2" charset="2"/>
              </a:rPr>
              <a:t>--&gt; </a:t>
            </a:r>
            <a:r>
              <a:rPr lang="zh-CN" altLang="en-US" baseline="0" smtClean="0">
                <a:sym typeface="Wingdings" panose="05000000000000000000" pitchFamily="2" charset="2"/>
              </a:rPr>
              <a:t>用于整个图像特征提取的卷积主干架构 。 </a:t>
            </a:r>
            <a:r>
              <a:rPr lang="en-US" altLang="zh-CN" baseline="0" smtClean="0">
                <a:sym typeface="Wingdings" panose="05000000000000000000" pitchFamily="2" charset="2"/>
              </a:rPr>
              <a:t>ii --&gt; </a:t>
            </a:r>
            <a:r>
              <a:rPr lang="zh-CN" altLang="en-US" baseline="0" smtClean="0">
                <a:sym typeface="Wingdings" panose="05000000000000000000" pitchFamily="2" charset="2"/>
              </a:rPr>
              <a:t>分别应用于每个</a:t>
            </a:r>
            <a:r>
              <a:rPr lang="en-US" altLang="zh-CN" baseline="0" smtClean="0">
                <a:sym typeface="Wingdings" panose="05000000000000000000" pitchFamily="2" charset="2"/>
              </a:rPr>
              <a:t>RoI</a:t>
            </a:r>
            <a:r>
              <a:rPr lang="zh-CN" altLang="en-US" baseline="0" smtClean="0">
                <a:sym typeface="Wingdings" panose="05000000000000000000" pitchFamily="2" charset="2"/>
              </a:rPr>
              <a:t>的边界框识别（分类和回归）和掩码预测的网络头。</a:t>
            </a:r>
            <a:endParaRPr lang="zh-CN" altLang="en-US" dirty="0"/>
          </a:p>
        </p:txBody>
      </p:sp>
      <p:sp>
        <p:nvSpPr>
          <p:cNvPr id="4" name="灯片编号占位符 3"/>
          <p:cNvSpPr>
            <a:spLocks noGrp="1"/>
          </p:cNvSpPr>
          <p:nvPr>
            <p:ph type="sldNum" sz="quarter" idx="10"/>
          </p:nvPr>
        </p:nvSpPr>
        <p:spPr/>
        <p:txBody>
          <a:bodyPr/>
          <a:lstStyle/>
          <a:p>
            <a:fld id="{7392B679-AE23-4750-8FB0-6513430B8953}" type="slidenum">
              <a:rPr lang="zh-CN" altLang="en-US" smtClean="0"/>
              <a:t>14</a:t>
            </a:fld>
            <a:endParaRPr lang="zh-CN" altLang="en-US"/>
          </a:p>
        </p:txBody>
      </p:sp>
    </p:spTree>
    <p:extLst>
      <p:ext uri="{BB962C8B-B14F-4D97-AF65-F5344CB8AC3E}">
        <p14:creationId xmlns:p14="http://schemas.microsoft.com/office/powerpoint/2010/main" val="36109095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mtClean="0"/>
              <a:t>VGG16</a:t>
            </a:r>
            <a:r>
              <a:rPr lang="zh-CN" altLang="en-US" smtClean="0"/>
              <a:t>网络会缩小至原图的</a:t>
            </a:r>
            <a:r>
              <a:rPr lang="en-US" altLang="zh-CN" smtClean="0"/>
              <a:t>1/32  </a:t>
            </a:r>
          </a:p>
          <a:p>
            <a:r>
              <a:rPr lang="en-US" altLang="zh-CN" smtClean="0"/>
              <a:t>RoI Align</a:t>
            </a:r>
            <a:r>
              <a:rPr lang="zh-CN" altLang="en-US" smtClean="0"/>
              <a:t>：</a:t>
            </a:r>
            <a:r>
              <a:rPr lang="zh-CN" altLang="en-US" sz="1200" b="0" i="0" kern="1200" smtClean="0">
                <a:solidFill>
                  <a:schemeClr val="tx1"/>
                </a:solidFill>
                <a:effectLst/>
                <a:latin typeface="+mn-lt"/>
                <a:ea typeface="+mn-ea"/>
                <a:cs typeface="+mn-cs"/>
              </a:rPr>
              <a:t>假定原图中有一</a:t>
            </a:r>
            <a:r>
              <a:rPr lang="en-US" altLang="zh-CN" sz="1200" b="0" i="0" kern="1200" smtClean="0">
                <a:solidFill>
                  <a:schemeClr val="tx1"/>
                </a:solidFill>
                <a:effectLst/>
                <a:latin typeface="+mn-lt"/>
                <a:ea typeface="+mn-ea"/>
                <a:cs typeface="+mn-cs"/>
              </a:rPr>
              <a:t>region proposal</a:t>
            </a:r>
            <a:r>
              <a:rPr lang="zh-CN" altLang="en-US" sz="1200" b="0" i="0" kern="1200" smtClean="0">
                <a:solidFill>
                  <a:schemeClr val="tx1"/>
                </a:solidFill>
                <a:effectLst/>
                <a:latin typeface="+mn-lt"/>
                <a:ea typeface="+mn-ea"/>
                <a:cs typeface="+mn-cs"/>
              </a:rPr>
              <a:t>，大小为</a:t>
            </a:r>
            <a:r>
              <a:rPr lang="en-US" altLang="zh-CN" sz="1200" b="0" i="0" kern="1200" smtClean="0">
                <a:solidFill>
                  <a:schemeClr val="tx1"/>
                </a:solidFill>
                <a:effectLst/>
                <a:latin typeface="+mn-lt"/>
                <a:ea typeface="+mn-ea"/>
                <a:cs typeface="+mn-cs"/>
              </a:rPr>
              <a:t>665*665</a:t>
            </a:r>
            <a:r>
              <a:rPr lang="zh-CN" altLang="en-US" sz="1200" b="0" i="0" kern="1200" smtClean="0">
                <a:solidFill>
                  <a:schemeClr val="tx1"/>
                </a:solidFill>
                <a:effectLst/>
                <a:latin typeface="+mn-lt"/>
                <a:ea typeface="+mn-ea"/>
                <a:cs typeface="+mn-cs"/>
              </a:rPr>
              <a:t>，这样，映射到特征图中的大小：</a:t>
            </a:r>
            <a:r>
              <a:rPr lang="en-US" altLang="zh-CN" sz="1200" b="0" i="0" kern="1200" smtClean="0">
                <a:solidFill>
                  <a:schemeClr val="tx1"/>
                </a:solidFill>
                <a:effectLst/>
                <a:latin typeface="+mn-lt"/>
                <a:ea typeface="+mn-ea"/>
                <a:cs typeface="+mn-cs"/>
              </a:rPr>
              <a:t>665/32=20.78,</a:t>
            </a:r>
            <a:r>
              <a:rPr lang="zh-CN" altLang="en-US" sz="1200" b="0" i="0" kern="1200" smtClean="0">
                <a:solidFill>
                  <a:schemeClr val="tx1"/>
                </a:solidFill>
                <a:effectLst/>
                <a:latin typeface="+mn-lt"/>
                <a:ea typeface="+mn-ea"/>
                <a:cs typeface="+mn-cs"/>
              </a:rPr>
              <a:t>即</a:t>
            </a:r>
            <a:r>
              <a:rPr lang="en-US" altLang="zh-CN" sz="1200" b="0" i="0" kern="1200" smtClean="0">
                <a:solidFill>
                  <a:schemeClr val="tx1"/>
                </a:solidFill>
                <a:effectLst/>
                <a:latin typeface="+mn-lt"/>
                <a:ea typeface="+mn-ea"/>
                <a:cs typeface="+mn-cs"/>
              </a:rPr>
              <a:t>20.78*20.78</a:t>
            </a:r>
            <a:r>
              <a:rPr lang="zh-CN" altLang="en-US" sz="1200" b="0" i="0" kern="1200" smtClean="0">
                <a:solidFill>
                  <a:schemeClr val="tx1"/>
                </a:solidFill>
                <a:effectLst/>
                <a:latin typeface="+mn-lt"/>
                <a:ea typeface="+mn-ea"/>
                <a:cs typeface="+mn-cs"/>
              </a:rPr>
              <a:t>，此时，没有像</a:t>
            </a:r>
            <a:r>
              <a:rPr lang="en-US" altLang="zh-CN" sz="1200" b="0" i="0" kern="1200" smtClean="0">
                <a:solidFill>
                  <a:schemeClr val="tx1"/>
                </a:solidFill>
                <a:effectLst/>
                <a:latin typeface="+mn-lt"/>
                <a:ea typeface="+mn-ea"/>
                <a:cs typeface="+mn-cs"/>
              </a:rPr>
              <a:t>RoiPooling</a:t>
            </a:r>
            <a:r>
              <a:rPr lang="zh-CN" altLang="en-US" sz="1200" b="0" i="0" kern="1200" smtClean="0">
                <a:solidFill>
                  <a:schemeClr val="tx1"/>
                </a:solidFill>
                <a:effectLst/>
                <a:latin typeface="+mn-lt"/>
                <a:ea typeface="+mn-ea"/>
                <a:cs typeface="+mn-cs"/>
              </a:rPr>
              <a:t>那样就行取整操作，保留浮点数</a:t>
            </a:r>
            <a:endParaRPr lang="en-US" altLang="zh-CN" sz="1200" b="0" i="0" kern="120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7392B679-AE23-4750-8FB0-6513430B8953}" type="slidenum">
              <a:rPr lang="zh-CN" altLang="en-US" smtClean="0"/>
              <a:t>15</a:t>
            </a:fld>
            <a:endParaRPr lang="zh-CN" altLang="en-US"/>
          </a:p>
        </p:txBody>
      </p:sp>
    </p:spTree>
    <p:extLst>
      <p:ext uri="{BB962C8B-B14F-4D97-AF65-F5344CB8AC3E}">
        <p14:creationId xmlns:p14="http://schemas.microsoft.com/office/powerpoint/2010/main" val="21859086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mtClean="0"/>
              <a:t>对于</a:t>
            </a:r>
            <a:r>
              <a:rPr lang="en-US" altLang="zh-CN" smtClean="0"/>
              <a:t>mask</a:t>
            </a:r>
            <a:r>
              <a:rPr lang="zh-CN" altLang="en-US" smtClean="0"/>
              <a:t>每个掩码使用的是</a:t>
            </a:r>
            <a:r>
              <a:rPr lang="en-US" altLang="zh-CN" smtClean="0"/>
              <a:t>binary loss</a:t>
            </a:r>
            <a:r>
              <a:rPr lang="zh-CN" altLang="en-US" baseline="0" smtClean="0"/>
              <a:t> </a:t>
            </a:r>
            <a:r>
              <a:rPr lang="en-US" altLang="zh-CN" baseline="0" smtClean="0">
                <a:sym typeface="Wingdings" panose="05000000000000000000" pitchFamily="2" charset="2"/>
              </a:rPr>
              <a:t> </a:t>
            </a:r>
            <a:r>
              <a:rPr lang="en-US" altLang="zh-CN" baseline="0" smtClean="0"/>
              <a:t>sigmoid</a:t>
            </a:r>
            <a:r>
              <a:rPr lang="zh-CN" altLang="en-US" baseline="0" smtClean="0"/>
              <a:t>（二分类）   </a:t>
            </a:r>
            <a:endParaRPr lang="en-US" altLang="zh-CN" baseline="0" smtClean="0"/>
          </a:p>
          <a:p>
            <a:r>
              <a:rPr lang="zh-CN" altLang="en-US" baseline="0" smtClean="0"/>
              <a:t> </a:t>
            </a:r>
            <a:endParaRPr lang="en-US" altLang="zh-CN" baseline="0" smtClean="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baseline="0" smtClean="0"/>
              <a:t>在进行</a:t>
            </a:r>
            <a:r>
              <a:rPr lang="en-US" altLang="zh-CN" baseline="0" smtClean="0"/>
              <a:t>RoI</a:t>
            </a:r>
            <a:r>
              <a:rPr lang="zh-CN" altLang="en-US" baseline="0" smtClean="0"/>
              <a:t>筛选过程以及与</a:t>
            </a:r>
            <a:r>
              <a:rPr lang="en-US" altLang="zh-CN" baseline="0" smtClean="0"/>
              <a:t>ground true box</a:t>
            </a:r>
            <a:r>
              <a:rPr lang="zh-CN" altLang="en-US" baseline="0" smtClean="0"/>
              <a:t>进行计算时将</a:t>
            </a:r>
            <a:r>
              <a:rPr lang="en-US" altLang="zh-CN" baseline="0" smtClean="0"/>
              <a:t>classid</a:t>
            </a:r>
            <a:r>
              <a:rPr lang="zh-CN" altLang="en-US" baseline="0" smtClean="0"/>
              <a:t>赋予这个</a:t>
            </a:r>
            <a:r>
              <a:rPr lang="en-US" altLang="zh-CN" baseline="0" smtClean="0"/>
              <a:t>ROI</a:t>
            </a:r>
            <a:r>
              <a:rPr lang="zh-CN" altLang="en-US" baseline="0" smtClean="0"/>
              <a:t>，同时</a:t>
            </a:r>
            <a:r>
              <a:rPr lang="zh-CN" altLang="en-US" sz="1200" b="0" i="0" kern="1200" smtClean="0">
                <a:solidFill>
                  <a:schemeClr val="tx1"/>
                </a:solidFill>
                <a:effectLst/>
                <a:latin typeface="+mn-lt"/>
                <a:ea typeface="+mn-ea"/>
                <a:cs typeface="+mn-cs"/>
              </a:rPr>
              <a:t>还需要保存与每个正样本</a:t>
            </a:r>
            <a:r>
              <a:rPr lang="en-US" altLang="zh-CN" sz="1200" b="0" i="0" kern="1200" smtClean="0">
                <a:solidFill>
                  <a:schemeClr val="tx1"/>
                </a:solidFill>
                <a:effectLst/>
                <a:latin typeface="+mn-lt"/>
                <a:ea typeface="+mn-ea"/>
                <a:cs typeface="+mn-cs"/>
              </a:rPr>
              <a:t>ROI</a:t>
            </a:r>
            <a:r>
              <a:rPr lang="zh-CN" altLang="en-US" sz="1200" b="0" i="0" kern="1200" smtClean="0">
                <a:solidFill>
                  <a:schemeClr val="tx1"/>
                </a:solidFill>
                <a:effectLst/>
                <a:latin typeface="+mn-lt"/>
                <a:ea typeface="+mn-ea"/>
                <a:cs typeface="+mn-cs"/>
              </a:rPr>
              <a:t>最接近的真实框</a:t>
            </a:r>
            <a:r>
              <a:rPr lang="en-US" altLang="zh-CN" sz="1200" b="0" i="0" kern="1200" smtClean="0">
                <a:solidFill>
                  <a:schemeClr val="tx1"/>
                </a:solidFill>
                <a:effectLst/>
                <a:latin typeface="+mn-lt"/>
                <a:ea typeface="+mn-ea"/>
                <a:cs typeface="+mn-cs"/>
              </a:rPr>
              <a:t>ground truth box</a:t>
            </a:r>
            <a:r>
              <a:rPr lang="zh-CN" altLang="en-US" sz="1200" b="0" i="0" kern="1200" smtClean="0">
                <a:solidFill>
                  <a:schemeClr val="tx1"/>
                </a:solidFill>
                <a:effectLst/>
                <a:latin typeface="+mn-lt"/>
                <a:ea typeface="+mn-ea"/>
                <a:cs typeface="+mn-cs"/>
              </a:rPr>
              <a:t>的</a:t>
            </a:r>
            <a:r>
              <a:rPr lang="en-US" altLang="zh-CN" sz="1200" b="0" i="0" kern="1200" smtClean="0">
                <a:solidFill>
                  <a:schemeClr val="tx1"/>
                </a:solidFill>
                <a:effectLst/>
                <a:latin typeface="+mn-lt"/>
                <a:ea typeface="+mn-ea"/>
                <a:cs typeface="+mn-cs"/>
              </a:rPr>
              <a:t>mask</a:t>
            </a:r>
            <a:r>
              <a:rPr lang="zh-CN" altLang="en-US" sz="1200" b="0" i="0" kern="1200" smtClean="0">
                <a:solidFill>
                  <a:schemeClr val="tx1"/>
                </a:solidFill>
                <a:effectLst/>
                <a:latin typeface="+mn-lt"/>
                <a:ea typeface="+mn-ea"/>
                <a:cs typeface="+mn-cs"/>
              </a:rPr>
              <a:t>掩码信息，并且每个</a:t>
            </a:r>
            <a:r>
              <a:rPr lang="en-US" altLang="zh-CN" sz="1200" b="0" i="0" kern="1200" smtClean="0">
                <a:solidFill>
                  <a:schemeClr val="tx1"/>
                </a:solidFill>
                <a:effectLst/>
                <a:latin typeface="+mn-lt"/>
                <a:ea typeface="+mn-ea"/>
                <a:cs typeface="+mn-cs"/>
              </a:rPr>
              <a:t>mask</a:t>
            </a:r>
            <a:r>
              <a:rPr lang="zh-CN" altLang="en-US" sz="1200" b="0" i="0" kern="1200" smtClean="0">
                <a:solidFill>
                  <a:schemeClr val="tx1"/>
                </a:solidFill>
                <a:effectLst/>
                <a:latin typeface="+mn-lt"/>
                <a:ea typeface="+mn-ea"/>
                <a:cs typeface="+mn-cs"/>
              </a:rPr>
              <a:t>大小为参数</a:t>
            </a:r>
            <a:r>
              <a:rPr lang="en-US" altLang="zh-CN" sz="1200" b="0" i="0" kern="1200" smtClean="0">
                <a:solidFill>
                  <a:schemeClr val="tx1"/>
                </a:solidFill>
                <a:effectLst/>
                <a:latin typeface="+mn-lt"/>
                <a:ea typeface="+mn-ea"/>
                <a:cs typeface="+mn-cs"/>
              </a:rPr>
              <a:t>MASK_SHAPE</a:t>
            </a:r>
            <a:r>
              <a:rPr lang="zh-CN" altLang="en-US" sz="1200" b="0" i="0" kern="1200" smtClean="0">
                <a:solidFill>
                  <a:schemeClr val="tx1"/>
                </a:solidFill>
                <a:effectLst/>
                <a:latin typeface="+mn-lt"/>
                <a:ea typeface="+mn-ea"/>
                <a:cs typeface="+mn-cs"/>
              </a:rPr>
              <a:t>所指定，这里为</a:t>
            </a:r>
            <a:r>
              <a:rPr lang="en-US" altLang="zh-CN" sz="1200" b="0" i="0" kern="1200" smtClean="0">
                <a:solidFill>
                  <a:schemeClr val="tx1"/>
                </a:solidFill>
                <a:effectLst/>
                <a:latin typeface="+mn-lt"/>
                <a:ea typeface="+mn-ea"/>
                <a:cs typeface="+mn-cs"/>
              </a:rPr>
              <a:t>14x14</a:t>
            </a:r>
            <a:r>
              <a:rPr lang="zh-CN" altLang="en-US" sz="1200" b="0" i="0" kern="1200" smtClean="0">
                <a:solidFill>
                  <a:schemeClr val="tx1"/>
                </a:solidFill>
                <a:effectLst/>
                <a:latin typeface="+mn-lt"/>
                <a:ea typeface="+mn-ea"/>
                <a:cs typeface="+mn-cs"/>
              </a:rPr>
              <a:t>，对这些进行保存。</a:t>
            </a:r>
            <a:endParaRPr lang="en-US" altLang="zh-CN" baseline="0" smtClean="0"/>
          </a:p>
          <a:p>
            <a:endParaRPr lang="en-US" altLang="zh-CN" sz="1200" b="0" i="0" kern="1200" smtClean="0">
              <a:solidFill>
                <a:schemeClr val="tx1"/>
              </a:solidFill>
              <a:effectLst/>
              <a:latin typeface="+mn-lt"/>
              <a:ea typeface="+mn-ea"/>
              <a:cs typeface="+mn-cs"/>
            </a:endParaRPr>
          </a:p>
          <a:p>
            <a:r>
              <a:rPr lang="zh-CN" altLang="en-US" smtClean="0"/>
              <a:t>对每个像素进行二分类，其含有</a:t>
            </a:r>
            <a:r>
              <a:rPr lang="en-US" altLang="zh-CN" smtClean="0"/>
              <a:t>K</a:t>
            </a:r>
            <a:r>
              <a:rPr lang="zh-CN" altLang="en-US" smtClean="0"/>
              <a:t>*</a:t>
            </a:r>
            <a:r>
              <a:rPr lang="en-US" altLang="zh-CN" smtClean="0"/>
              <a:t>m</a:t>
            </a:r>
            <a:r>
              <a:rPr lang="zh-CN" altLang="en-US" smtClean="0"/>
              <a:t>*</a:t>
            </a:r>
            <a:r>
              <a:rPr lang="en-US" altLang="zh-CN" smtClean="0"/>
              <a:t>m</a:t>
            </a:r>
            <a:r>
              <a:rPr lang="zh-CN" altLang="en-US" smtClean="0"/>
              <a:t>维度的输出，</a:t>
            </a:r>
            <a:r>
              <a:rPr lang="en-US" altLang="zh-CN" smtClean="0"/>
              <a:t>K</a:t>
            </a:r>
            <a:r>
              <a:rPr lang="zh-CN" altLang="en-US" smtClean="0"/>
              <a:t>代表类别的数量，</a:t>
            </a:r>
            <a:r>
              <a:rPr lang="en-US" altLang="zh-CN" smtClean="0"/>
              <a:t>m</a:t>
            </a:r>
            <a:r>
              <a:rPr lang="zh-CN" altLang="en-US" smtClean="0"/>
              <a:t>*</a:t>
            </a:r>
            <a:r>
              <a:rPr lang="en-US" altLang="zh-CN" smtClean="0"/>
              <a:t>m</a:t>
            </a:r>
            <a:r>
              <a:rPr lang="zh-CN" altLang="en-US" smtClean="0"/>
              <a:t>是经过</a:t>
            </a:r>
            <a:r>
              <a:rPr lang="en-US" altLang="zh-CN" smtClean="0"/>
              <a:t>mask</a:t>
            </a:r>
            <a:r>
              <a:rPr lang="zh-CN" altLang="en-US" smtClean="0"/>
              <a:t>分支提取的</a:t>
            </a:r>
            <a:r>
              <a:rPr lang="en-US" altLang="zh-CN" smtClean="0"/>
              <a:t>RoI</a:t>
            </a:r>
            <a:r>
              <a:rPr lang="zh-CN" altLang="en-US" smtClean="0"/>
              <a:t>图像的大小，</a:t>
            </a:r>
            <a:r>
              <a:rPr lang="en-US" altLang="zh-CN" smtClean="0"/>
              <a:t>Lmask</a:t>
            </a:r>
            <a:r>
              <a:rPr lang="zh-CN" altLang="en-US" smtClean="0"/>
              <a:t>的计算是基于在</a:t>
            </a:r>
            <a:r>
              <a:rPr lang="en-US" altLang="zh-CN" smtClean="0"/>
              <a:t>R-CNN</a:t>
            </a:r>
            <a:r>
              <a:rPr lang="zh-CN" altLang="en-US" smtClean="0"/>
              <a:t>阶段保存</a:t>
            </a:r>
            <a:endParaRPr lang="en-US" altLang="zh-CN" smtClean="0"/>
          </a:p>
          <a:p>
            <a:r>
              <a:rPr lang="zh-CN" altLang="en-US" smtClean="0"/>
              <a:t>的</a:t>
            </a:r>
            <a:r>
              <a:rPr lang="en-US" altLang="zh-CN" smtClean="0"/>
              <a:t>ground true</a:t>
            </a:r>
            <a:r>
              <a:rPr lang="zh-CN" altLang="en-US" smtClean="0"/>
              <a:t>的类别的</a:t>
            </a:r>
            <a:r>
              <a:rPr lang="en-US" altLang="zh-CN" smtClean="0"/>
              <a:t>mask</a:t>
            </a:r>
            <a:r>
              <a:rPr lang="zh-CN" altLang="en-US" smtClean="0"/>
              <a:t>的信息。</a:t>
            </a:r>
            <a:endParaRPr lang="en-US" altLang="zh-CN" smtClean="0"/>
          </a:p>
          <a:p>
            <a:endParaRPr lang="en-US" altLang="zh-CN" smtClean="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mtClean="0"/>
              <a:t>在进行预测时，与训练时不同，首先</a:t>
            </a:r>
            <a:r>
              <a:rPr lang="en-US" altLang="zh-CN" smtClean="0"/>
              <a:t>mask</a:t>
            </a:r>
            <a:r>
              <a:rPr lang="zh-CN" altLang="en-US" smtClean="0"/>
              <a:t>分支仅仅用于得分最高的</a:t>
            </a:r>
            <a:r>
              <a:rPr lang="en-US" altLang="zh-CN" smtClean="0"/>
              <a:t>100</a:t>
            </a:r>
            <a:r>
              <a:rPr lang="zh-CN" altLang="en-US" smtClean="0"/>
              <a:t>个检测框。次者，</a:t>
            </a:r>
            <a:r>
              <a:rPr lang="en-US" altLang="zh-CN" smtClean="0"/>
              <a:t>mask</a:t>
            </a:r>
            <a:r>
              <a:rPr lang="zh-CN" altLang="en-US" smtClean="0"/>
              <a:t>会在分类得出后再进行</a:t>
            </a:r>
            <a:r>
              <a:rPr lang="en-US" altLang="zh-CN" smtClean="0"/>
              <a:t>mask</a:t>
            </a:r>
            <a:r>
              <a:rPr lang="zh-CN" altLang="en-US" smtClean="0"/>
              <a:t>掩码的选择。</a:t>
            </a:r>
            <a:endParaRPr lang="en-US" altLang="zh-CN" smtClean="0"/>
          </a:p>
          <a:p>
            <a:endParaRPr lang="en-US" altLang="zh-CN" smtClean="0"/>
          </a:p>
          <a:p>
            <a:r>
              <a:rPr lang="zh-CN" altLang="en-US" sz="1200" b="0" i="0" kern="1200" smtClean="0">
                <a:solidFill>
                  <a:schemeClr val="tx1"/>
                </a:solidFill>
                <a:effectLst/>
                <a:latin typeface="+mn-lt"/>
                <a:ea typeface="+mn-ea"/>
                <a:cs typeface="+mn-cs"/>
              </a:rPr>
              <a:t>  </a:t>
            </a:r>
            <a:endParaRPr lang="zh-CN" altLang="en-US" dirty="0"/>
          </a:p>
        </p:txBody>
      </p:sp>
      <p:sp>
        <p:nvSpPr>
          <p:cNvPr id="4" name="灯片编号占位符 3"/>
          <p:cNvSpPr>
            <a:spLocks noGrp="1"/>
          </p:cNvSpPr>
          <p:nvPr>
            <p:ph type="sldNum" sz="quarter" idx="10"/>
          </p:nvPr>
        </p:nvSpPr>
        <p:spPr/>
        <p:txBody>
          <a:bodyPr/>
          <a:lstStyle/>
          <a:p>
            <a:fld id="{7392B679-AE23-4750-8FB0-6513430B8953}" type="slidenum">
              <a:rPr lang="zh-CN" altLang="en-US" smtClean="0"/>
              <a:t>16</a:t>
            </a:fld>
            <a:endParaRPr lang="zh-CN" altLang="en-US"/>
          </a:p>
        </p:txBody>
      </p:sp>
    </p:spTree>
    <p:extLst>
      <p:ext uri="{BB962C8B-B14F-4D97-AF65-F5344CB8AC3E}">
        <p14:creationId xmlns:p14="http://schemas.microsoft.com/office/powerpoint/2010/main" val="26423531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17</a:t>
            </a:fld>
            <a:endParaRPr lang="zh-CN" altLang="en-US"/>
          </a:p>
        </p:txBody>
      </p:sp>
    </p:spTree>
    <p:extLst>
      <p:ext uri="{BB962C8B-B14F-4D97-AF65-F5344CB8AC3E}">
        <p14:creationId xmlns:p14="http://schemas.microsoft.com/office/powerpoint/2010/main" val="40460236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smtClean="0">
                <a:solidFill>
                  <a:schemeClr val="tx1"/>
                </a:solidFill>
                <a:effectLst/>
                <a:latin typeface="+mn-lt"/>
                <a:ea typeface="+mn-ea"/>
                <a:cs typeface="+mn-cs"/>
              </a:rPr>
              <a:t>AP = tp/(tp + fp) </a:t>
            </a:r>
            <a:r>
              <a:rPr lang="en-US" altLang="zh-CN" sz="1200" b="0" i="0" kern="1200" smtClean="0">
                <a:solidFill>
                  <a:schemeClr val="tx1"/>
                </a:solidFill>
                <a:effectLst/>
                <a:latin typeface="+mn-lt"/>
                <a:ea typeface="+mn-ea"/>
                <a:cs typeface="+mn-cs"/>
                <a:sym typeface="Wingdings" panose="05000000000000000000" pitchFamily="2" charset="2"/>
              </a:rPr>
              <a:t> </a:t>
            </a:r>
            <a:r>
              <a:rPr lang="zh-CN" altLang="en-US" sz="1200" b="0" i="0" kern="1200" smtClean="0">
                <a:solidFill>
                  <a:schemeClr val="tx1"/>
                </a:solidFill>
                <a:effectLst/>
                <a:latin typeface="+mn-lt"/>
                <a:ea typeface="+mn-ea"/>
                <a:cs typeface="+mn-cs"/>
                <a:sym typeface="Wingdings" panose="05000000000000000000" pitchFamily="2" charset="2"/>
              </a:rPr>
              <a:t>即挑出来的西瓜中有多少是好瓜。</a:t>
            </a:r>
            <a:r>
              <a:rPr lang="zh-CN" altLang="en-US" sz="1200" b="0" i="0" kern="1200" smtClean="0">
                <a:solidFill>
                  <a:schemeClr val="tx1"/>
                </a:solidFill>
                <a:effectLst/>
                <a:latin typeface="+mn-lt"/>
                <a:ea typeface="+mn-ea"/>
                <a:cs typeface="+mn-cs"/>
              </a:rPr>
              <a:t>衡量的是学出来的模型在每个类别上的好坏，</a:t>
            </a:r>
            <a:r>
              <a:rPr lang="en-US" altLang="zh-CN" sz="1200" b="0" i="0" kern="1200" smtClean="0">
                <a:solidFill>
                  <a:schemeClr val="tx1"/>
                </a:solidFill>
                <a:effectLst/>
                <a:latin typeface="+mn-lt"/>
                <a:ea typeface="+mn-ea"/>
                <a:cs typeface="+mn-cs"/>
              </a:rPr>
              <a:t>mAP</a:t>
            </a:r>
            <a:r>
              <a:rPr lang="zh-CN" altLang="en-US" sz="1200" b="0" i="0" kern="1200" smtClean="0">
                <a:solidFill>
                  <a:schemeClr val="tx1"/>
                </a:solidFill>
                <a:effectLst/>
                <a:latin typeface="+mn-lt"/>
                <a:ea typeface="+mn-ea"/>
                <a:cs typeface="+mn-cs"/>
              </a:rPr>
              <a:t>衡量的是学出的模型在所有类别上的好坏，得到</a:t>
            </a:r>
            <a:r>
              <a:rPr lang="en-US" altLang="zh-CN" sz="1200" b="0" i="0" kern="1200" smtClean="0">
                <a:solidFill>
                  <a:schemeClr val="tx1"/>
                </a:solidFill>
                <a:effectLst/>
                <a:latin typeface="+mn-lt"/>
                <a:ea typeface="+mn-ea"/>
                <a:cs typeface="+mn-cs"/>
              </a:rPr>
              <a:t>AP</a:t>
            </a:r>
            <a:r>
              <a:rPr lang="zh-CN" altLang="en-US" sz="1200" b="0" i="0" kern="1200" smtClean="0">
                <a:solidFill>
                  <a:schemeClr val="tx1"/>
                </a:solidFill>
                <a:effectLst/>
                <a:latin typeface="+mn-lt"/>
                <a:ea typeface="+mn-ea"/>
                <a:cs typeface="+mn-cs"/>
              </a:rPr>
              <a:t>后</a:t>
            </a:r>
            <a:r>
              <a:rPr lang="en-US" altLang="zh-CN" sz="1200" b="0" i="0" kern="1200" smtClean="0">
                <a:solidFill>
                  <a:schemeClr val="tx1"/>
                </a:solidFill>
                <a:effectLst/>
                <a:latin typeface="+mn-lt"/>
                <a:ea typeface="+mn-ea"/>
                <a:cs typeface="+mn-cs"/>
              </a:rPr>
              <a:t>mAP</a:t>
            </a:r>
            <a:r>
              <a:rPr lang="zh-CN" altLang="en-US" sz="1200" b="0" i="0" kern="1200" smtClean="0">
                <a:solidFill>
                  <a:schemeClr val="tx1"/>
                </a:solidFill>
                <a:effectLst/>
                <a:latin typeface="+mn-lt"/>
                <a:ea typeface="+mn-ea"/>
                <a:cs typeface="+mn-cs"/>
              </a:rPr>
              <a:t>的计算就变得很简单了，就是取所有</a:t>
            </a:r>
            <a:r>
              <a:rPr lang="en-US" altLang="zh-CN" sz="1200" b="0" i="0" kern="1200" smtClean="0">
                <a:solidFill>
                  <a:schemeClr val="tx1"/>
                </a:solidFill>
                <a:effectLst/>
                <a:latin typeface="+mn-lt"/>
                <a:ea typeface="+mn-ea"/>
                <a:cs typeface="+mn-cs"/>
              </a:rPr>
              <a:t>AP</a:t>
            </a:r>
            <a:r>
              <a:rPr lang="zh-CN" altLang="en-US" sz="1200" b="0" i="0" kern="1200" smtClean="0">
                <a:solidFill>
                  <a:schemeClr val="tx1"/>
                </a:solidFill>
                <a:effectLst/>
                <a:latin typeface="+mn-lt"/>
                <a:ea typeface="+mn-ea"/>
                <a:cs typeface="+mn-cs"/>
              </a:rPr>
              <a:t>的平均值</a:t>
            </a:r>
            <a:endParaRPr lang="en-US" altLang="zh-CN" sz="1200" b="0" i="0" kern="1200" smtClean="0">
              <a:solidFill>
                <a:schemeClr val="tx1"/>
              </a:solidFill>
              <a:effectLst/>
              <a:latin typeface="+mn-lt"/>
              <a:ea typeface="+mn-ea"/>
              <a:cs typeface="+mn-cs"/>
            </a:endParaRPr>
          </a:p>
          <a:p>
            <a:r>
              <a:rPr lang="en-US" altLang="zh-CN" sz="1200" b="0" i="0" kern="1200" smtClean="0">
                <a:solidFill>
                  <a:schemeClr val="tx1"/>
                </a:solidFill>
                <a:effectLst/>
                <a:latin typeface="+mn-lt"/>
                <a:ea typeface="+mn-ea"/>
                <a:cs typeface="+mn-cs"/>
              </a:rPr>
              <a:t>AP</a:t>
            </a:r>
            <a:r>
              <a:rPr lang="zh-CN" altLang="en-US" sz="1200" b="0" i="0" kern="1200" smtClean="0">
                <a:solidFill>
                  <a:schemeClr val="tx1"/>
                </a:solidFill>
                <a:effectLst/>
                <a:latin typeface="+mn-lt"/>
                <a:ea typeface="+mn-ea"/>
                <a:cs typeface="+mn-cs"/>
              </a:rPr>
              <a:t>（所有</a:t>
            </a:r>
            <a:r>
              <a:rPr lang="en-US" altLang="zh-CN" sz="1200" b="0" i="0" kern="1200" smtClean="0">
                <a:solidFill>
                  <a:schemeClr val="tx1"/>
                </a:solidFill>
                <a:effectLst/>
                <a:latin typeface="+mn-lt"/>
                <a:ea typeface="+mn-ea"/>
                <a:cs typeface="+mn-cs"/>
              </a:rPr>
              <a:t>10</a:t>
            </a:r>
            <a:r>
              <a:rPr lang="zh-CN" altLang="en-US" sz="1200" b="0" i="0" kern="1200" smtClean="0">
                <a:solidFill>
                  <a:schemeClr val="tx1"/>
                </a:solidFill>
                <a:effectLst/>
                <a:latin typeface="+mn-lt"/>
                <a:ea typeface="+mn-ea"/>
                <a:cs typeface="+mn-cs"/>
              </a:rPr>
              <a:t>个</a:t>
            </a:r>
            <a:r>
              <a:rPr lang="en-US" altLang="zh-CN" sz="1200" b="0" i="0" kern="1200" smtClean="0">
                <a:solidFill>
                  <a:schemeClr val="tx1"/>
                </a:solidFill>
                <a:effectLst/>
                <a:latin typeface="+mn-lt"/>
                <a:ea typeface="+mn-ea"/>
                <a:cs typeface="+mn-cs"/>
              </a:rPr>
              <a:t>IoU</a:t>
            </a:r>
            <a:r>
              <a:rPr lang="zh-CN" altLang="en-US" sz="1200" b="0" i="0" kern="1200" smtClean="0">
                <a:solidFill>
                  <a:schemeClr val="tx1"/>
                </a:solidFill>
                <a:effectLst/>
                <a:latin typeface="+mn-lt"/>
                <a:ea typeface="+mn-ea"/>
                <a:cs typeface="+mn-cs"/>
              </a:rPr>
              <a:t>阈值和所有</a:t>
            </a:r>
            <a:r>
              <a:rPr lang="en-US" altLang="zh-CN" sz="1200" b="0" i="0" kern="1200" smtClean="0">
                <a:solidFill>
                  <a:schemeClr val="tx1"/>
                </a:solidFill>
                <a:effectLst/>
                <a:latin typeface="+mn-lt"/>
                <a:ea typeface="+mn-ea"/>
                <a:cs typeface="+mn-cs"/>
              </a:rPr>
              <a:t>80</a:t>
            </a:r>
            <a:r>
              <a:rPr lang="zh-CN" altLang="en-US" sz="1200" b="0" i="0" kern="1200" smtClean="0">
                <a:solidFill>
                  <a:schemeClr val="tx1"/>
                </a:solidFill>
                <a:effectLst/>
                <a:latin typeface="+mn-lt"/>
                <a:ea typeface="+mn-ea"/>
                <a:cs typeface="+mn-cs"/>
              </a:rPr>
              <a:t>个类别的平均值）  </a:t>
            </a:r>
            <a:endParaRPr lang="en-US" altLang="zh-CN" sz="1200" b="1" i="0" kern="1200" smtClean="0">
              <a:solidFill>
                <a:schemeClr val="tx1"/>
              </a:solidFill>
              <a:effectLst/>
              <a:latin typeface="+mn-lt"/>
              <a:ea typeface="+mn-ea"/>
              <a:cs typeface="+mn-cs"/>
            </a:endParaRPr>
          </a:p>
          <a:p>
            <a:r>
              <a:rPr lang="zh-CN" altLang="en-US" sz="1200" b="0" i="0" kern="1200" smtClean="0">
                <a:solidFill>
                  <a:schemeClr val="tx1"/>
                </a:solidFill>
                <a:effectLst/>
                <a:latin typeface="+mn-lt"/>
                <a:ea typeface="+mn-ea"/>
                <a:cs typeface="+mn-cs"/>
              </a:rPr>
              <a:t>其中</a:t>
            </a:r>
            <a:r>
              <a:rPr lang="en-US" altLang="zh-CN" sz="1200" b="0" i="0" kern="1200" smtClean="0">
                <a:solidFill>
                  <a:schemeClr val="tx1"/>
                </a:solidFill>
                <a:effectLst/>
                <a:latin typeface="+mn-lt"/>
                <a:ea typeface="+mn-ea"/>
                <a:cs typeface="+mn-cs"/>
              </a:rPr>
              <a:t>AP</a:t>
            </a:r>
            <a:r>
              <a:rPr lang="zh-CN" altLang="en-US" sz="1200" b="0" i="0" kern="1200" smtClean="0">
                <a:solidFill>
                  <a:schemeClr val="tx1"/>
                </a:solidFill>
                <a:effectLst/>
                <a:latin typeface="+mn-lt"/>
                <a:ea typeface="+mn-ea"/>
                <a:cs typeface="+mn-cs"/>
              </a:rPr>
              <a:t>是在一个单一的</a:t>
            </a:r>
            <a:r>
              <a:rPr lang="en-US" altLang="zh-CN" sz="1200" b="0" i="0" kern="1200" smtClean="0">
                <a:solidFill>
                  <a:schemeClr val="tx1"/>
                </a:solidFill>
                <a:effectLst/>
                <a:latin typeface="+mn-lt"/>
                <a:ea typeface="+mn-ea"/>
                <a:cs typeface="+mn-cs"/>
              </a:rPr>
              <a:t>0.50</a:t>
            </a:r>
            <a:r>
              <a:rPr lang="zh-CN" altLang="en-US" sz="1200" b="0" i="0" kern="1200" smtClean="0">
                <a:solidFill>
                  <a:schemeClr val="tx1"/>
                </a:solidFill>
                <a:effectLst/>
                <a:latin typeface="+mn-lt"/>
                <a:ea typeface="+mn-ea"/>
                <a:cs typeface="+mn-cs"/>
              </a:rPr>
              <a:t>的</a:t>
            </a:r>
            <a:r>
              <a:rPr lang="en-US" altLang="zh-CN" sz="1200" b="0" i="0" kern="1200" smtClean="0">
                <a:solidFill>
                  <a:schemeClr val="tx1"/>
                </a:solidFill>
                <a:effectLst/>
                <a:latin typeface="+mn-lt"/>
                <a:ea typeface="+mn-ea"/>
                <a:cs typeface="+mn-cs"/>
              </a:rPr>
              <a:t>IoU</a:t>
            </a:r>
            <a:r>
              <a:rPr lang="zh-CN" altLang="en-US" sz="1200" b="0" i="0" kern="1200" smtClean="0">
                <a:solidFill>
                  <a:schemeClr val="tx1"/>
                </a:solidFill>
                <a:effectLst/>
                <a:latin typeface="+mn-lt"/>
                <a:ea typeface="+mn-ea"/>
                <a:cs typeface="+mn-cs"/>
              </a:rPr>
              <a:t>上计算的（这对应于我们的度量</a:t>
            </a:r>
            <a:r>
              <a:rPr lang="en-US" altLang="zh-CN" sz="1200" b="0" i="0" kern="1200" smtClean="0">
                <a:solidFill>
                  <a:schemeClr val="tx1"/>
                </a:solidFill>
                <a:effectLst/>
                <a:latin typeface="+mn-lt"/>
                <a:ea typeface="+mn-ea"/>
                <a:cs typeface="+mn-cs"/>
              </a:rPr>
              <a:t>APIoU=.50 </a:t>
            </a:r>
            <a:r>
              <a:rPr lang="zh-CN" altLang="en-US" sz="1200" b="0" i="0" kern="1200" smtClean="0">
                <a:solidFill>
                  <a:schemeClr val="tx1"/>
                </a:solidFill>
                <a:effectLst/>
                <a:latin typeface="+mn-lt"/>
                <a:ea typeface="+mn-ea"/>
                <a:cs typeface="+mn-cs"/>
              </a:rPr>
              <a:t>）  </a:t>
            </a:r>
            <a:endParaRPr lang="en-US" altLang="zh-CN" sz="1200" b="0" i="0" kern="1200" smtClean="0">
              <a:solidFill>
                <a:schemeClr val="tx1"/>
              </a:solidFill>
              <a:effectLst/>
              <a:latin typeface="+mn-lt"/>
              <a:ea typeface="+mn-ea"/>
              <a:cs typeface="+mn-cs"/>
            </a:endParaRPr>
          </a:p>
          <a:p>
            <a:r>
              <a:rPr lang="zh-CN" altLang="en-US" sz="1200" b="0" i="0" kern="1200" smtClean="0">
                <a:solidFill>
                  <a:schemeClr val="tx1"/>
                </a:solidFill>
                <a:effectLst/>
                <a:latin typeface="+mn-lt"/>
                <a:ea typeface="+mn-ea"/>
                <a:cs typeface="+mn-cs"/>
              </a:rPr>
              <a:t>其中的</a:t>
            </a:r>
            <a:r>
              <a:rPr lang="en-US" altLang="zh-CN" sz="1200" b="0" i="0" kern="1200" smtClean="0">
                <a:solidFill>
                  <a:schemeClr val="tx1"/>
                </a:solidFill>
                <a:effectLst/>
                <a:latin typeface="+mn-lt"/>
                <a:ea typeface="+mn-ea"/>
                <a:cs typeface="+mn-cs"/>
              </a:rPr>
              <a:t>AP</a:t>
            </a:r>
            <a:r>
              <a:rPr lang="zh-CN" altLang="en-US" sz="1200" b="0" i="0" kern="1200" smtClean="0">
                <a:solidFill>
                  <a:schemeClr val="tx1"/>
                </a:solidFill>
                <a:effectLst/>
                <a:latin typeface="+mn-lt"/>
                <a:ea typeface="+mn-ea"/>
                <a:cs typeface="+mn-cs"/>
              </a:rPr>
              <a:t>指的是单独的</a:t>
            </a:r>
            <a:r>
              <a:rPr lang="en-US" altLang="zh-CN" sz="1200" b="0" i="0" kern="1200" smtClean="0">
                <a:solidFill>
                  <a:schemeClr val="tx1"/>
                </a:solidFill>
                <a:effectLst/>
                <a:latin typeface="+mn-lt"/>
                <a:ea typeface="+mn-ea"/>
                <a:cs typeface="+mn-cs"/>
              </a:rPr>
              <a:t>Mask</a:t>
            </a:r>
            <a:r>
              <a:rPr lang="zh-CN" altLang="en-US" sz="1200" b="0" i="0" kern="1200" smtClean="0">
                <a:solidFill>
                  <a:schemeClr val="tx1"/>
                </a:solidFill>
                <a:effectLst/>
                <a:latin typeface="+mn-lt"/>
                <a:ea typeface="+mn-ea"/>
                <a:cs typeface="+mn-cs"/>
              </a:rPr>
              <a:t>分支的</a:t>
            </a:r>
            <a:r>
              <a:rPr lang="en-US" altLang="zh-CN" sz="1200" b="0" i="0" kern="1200" smtClean="0">
                <a:solidFill>
                  <a:schemeClr val="tx1"/>
                </a:solidFill>
                <a:effectLst/>
                <a:latin typeface="+mn-lt"/>
                <a:ea typeface="+mn-ea"/>
                <a:cs typeface="+mn-cs"/>
              </a:rPr>
              <a:t>AP</a:t>
            </a:r>
            <a:r>
              <a:rPr lang="zh-CN" altLang="en-US" sz="1200" b="0" i="0" kern="1200" smtClean="0">
                <a:solidFill>
                  <a:schemeClr val="tx1"/>
                </a:solidFill>
                <a:effectLst/>
                <a:latin typeface="+mn-lt"/>
                <a:ea typeface="+mn-ea"/>
                <a:cs typeface="+mn-cs"/>
              </a:rPr>
              <a:t>，而</a:t>
            </a:r>
            <a:r>
              <a:rPr lang="en-US" altLang="zh-CN" sz="1200" b="0" i="0" kern="1200" smtClean="0">
                <a:solidFill>
                  <a:schemeClr val="tx1"/>
                </a:solidFill>
                <a:effectLst/>
                <a:latin typeface="+mn-lt"/>
                <a:ea typeface="+mn-ea"/>
                <a:cs typeface="+mn-cs"/>
              </a:rPr>
              <a:t>AP^bb</a:t>
            </a:r>
            <a:r>
              <a:rPr lang="zh-CN" altLang="en-US" sz="1200" b="0" i="0" kern="1200" smtClean="0">
                <a:solidFill>
                  <a:schemeClr val="tx1"/>
                </a:solidFill>
                <a:effectLst/>
                <a:latin typeface="+mn-lt"/>
                <a:ea typeface="+mn-ea"/>
                <a:cs typeface="+mn-cs"/>
              </a:rPr>
              <a:t>则是指</a:t>
            </a:r>
            <a:r>
              <a:rPr lang="en-US" altLang="zh-CN" sz="1200" b="0" i="0" kern="1200" smtClean="0">
                <a:solidFill>
                  <a:schemeClr val="tx1"/>
                </a:solidFill>
                <a:effectLst/>
                <a:latin typeface="+mn-lt"/>
                <a:ea typeface="+mn-ea"/>
                <a:cs typeface="+mn-cs"/>
              </a:rPr>
              <a:t>Bounding Boxes</a:t>
            </a:r>
            <a:r>
              <a:rPr lang="zh-CN" altLang="en-US" sz="1200" b="0" i="0" kern="1200" smtClean="0">
                <a:solidFill>
                  <a:schemeClr val="tx1"/>
                </a:solidFill>
                <a:effectLst/>
                <a:latin typeface="+mn-lt"/>
                <a:ea typeface="+mn-ea"/>
                <a:cs typeface="+mn-cs"/>
              </a:rPr>
              <a:t>的</a:t>
            </a:r>
            <a:r>
              <a:rPr lang="en-US" altLang="zh-CN" sz="1200" b="0" i="0" kern="1200" smtClean="0">
                <a:solidFill>
                  <a:schemeClr val="tx1"/>
                </a:solidFill>
                <a:effectLst/>
                <a:latin typeface="+mn-lt"/>
                <a:ea typeface="+mn-ea"/>
                <a:cs typeface="+mn-cs"/>
              </a:rPr>
              <a:t>AP</a:t>
            </a:r>
            <a:r>
              <a:rPr lang="zh-CN" altLang="en-US" sz="1200" b="0" i="0" kern="1200" smtClean="0">
                <a:solidFill>
                  <a:schemeClr val="tx1"/>
                </a:solidFill>
                <a:effectLst/>
                <a:latin typeface="+mn-lt"/>
                <a:ea typeface="+mn-ea"/>
                <a:cs typeface="+mn-cs"/>
              </a:rPr>
              <a:t>值。  </a:t>
            </a:r>
            <a:endParaRPr lang="zh-CN" altLang="en-US" dirty="0"/>
          </a:p>
        </p:txBody>
      </p:sp>
      <p:sp>
        <p:nvSpPr>
          <p:cNvPr id="4" name="灯片编号占位符 3"/>
          <p:cNvSpPr>
            <a:spLocks noGrp="1"/>
          </p:cNvSpPr>
          <p:nvPr>
            <p:ph type="sldNum" sz="quarter" idx="10"/>
          </p:nvPr>
        </p:nvSpPr>
        <p:spPr/>
        <p:txBody>
          <a:bodyPr/>
          <a:lstStyle/>
          <a:p>
            <a:fld id="{7392B679-AE23-4750-8FB0-6513430B8953}" type="slidenum">
              <a:rPr lang="zh-CN" altLang="en-US" smtClean="0"/>
              <a:t>18</a:t>
            </a:fld>
            <a:endParaRPr lang="zh-CN" altLang="en-US"/>
          </a:p>
        </p:txBody>
      </p:sp>
    </p:spTree>
    <p:extLst>
      <p:ext uri="{BB962C8B-B14F-4D97-AF65-F5344CB8AC3E}">
        <p14:creationId xmlns:p14="http://schemas.microsoft.com/office/powerpoint/2010/main" val="25905616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mtClean="0"/>
              <a:t>ResNeXt = ResNet + Inception</a:t>
            </a:r>
            <a:r>
              <a:rPr lang="zh-CN" altLang="en-US" smtClean="0"/>
              <a:t>模块（</a:t>
            </a:r>
            <a:r>
              <a:rPr lang="en-US" altLang="zh-CN" smtClean="0"/>
              <a:t>GoogleNet</a:t>
            </a:r>
            <a:r>
              <a:rPr lang="zh-CN" altLang="en-US" smtClean="0"/>
              <a:t>）</a:t>
            </a:r>
            <a:endParaRPr lang="zh-CN" altLang="en-US" dirty="0"/>
          </a:p>
        </p:txBody>
      </p:sp>
      <p:sp>
        <p:nvSpPr>
          <p:cNvPr id="4" name="灯片编号占位符 3"/>
          <p:cNvSpPr>
            <a:spLocks noGrp="1"/>
          </p:cNvSpPr>
          <p:nvPr>
            <p:ph type="sldNum" sz="quarter" idx="10"/>
          </p:nvPr>
        </p:nvSpPr>
        <p:spPr/>
        <p:txBody>
          <a:bodyPr/>
          <a:lstStyle/>
          <a:p>
            <a:fld id="{7392B679-AE23-4750-8FB0-6513430B8953}" type="slidenum">
              <a:rPr lang="zh-CN" altLang="en-US" smtClean="0"/>
              <a:t>19</a:t>
            </a:fld>
            <a:endParaRPr lang="zh-CN" altLang="en-US"/>
          </a:p>
        </p:txBody>
      </p:sp>
    </p:spTree>
    <p:extLst>
      <p:ext uri="{BB962C8B-B14F-4D97-AF65-F5344CB8AC3E}">
        <p14:creationId xmlns:p14="http://schemas.microsoft.com/office/powerpoint/2010/main" val="21254162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392B679-AE23-4750-8FB0-6513430B8953}" type="slidenum">
              <a:rPr lang="zh-CN" altLang="en-US" smtClean="0"/>
              <a:t>2</a:t>
            </a:fld>
            <a:endParaRPr lang="zh-CN" altLang="en-US"/>
          </a:p>
        </p:txBody>
      </p:sp>
    </p:spTree>
    <p:extLst>
      <p:ext uri="{BB962C8B-B14F-4D97-AF65-F5344CB8AC3E}">
        <p14:creationId xmlns:p14="http://schemas.microsoft.com/office/powerpoint/2010/main" val="372470009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392B679-AE23-4750-8FB0-6513430B8953}" type="slidenum">
              <a:rPr lang="zh-CN" altLang="en-US" smtClean="0"/>
              <a:t>20</a:t>
            </a:fld>
            <a:endParaRPr lang="zh-CN" altLang="en-US"/>
          </a:p>
        </p:txBody>
      </p:sp>
    </p:spTree>
    <p:extLst>
      <p:ext uri="{BB962C8B-B14F-4D97-AF65-F5344CB8AC3E}">
        <p14:creationId xmlns:p14="http://schemas.microsoft.com/office/powerpoint/2010/main" val="8777780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392B679-AE23-4750-8FB0-6513430B8953}" type="slidenum">
              <a:rPr lang="zh-CN" altLang="en-US" smtClean="0"/>
              <a:t>21</a:t>
            </a:fld>
            <a:endParaRPr lang="zh-CN" altLang="en-US"/>
          </a:p>
        </p:txBody>
      </p:sp>
    </p:spTree>
    <p:extLst>
      <p:ext uri="{BB962C8B-B14F-4D97-AF65-F5344CB8AC3E}">
        <p14:creationId xmlns:p14="http://schemas.microsoft.com/office/powerpoint/2010/main" val="5036157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mtClean="0"/>
              <a:t>如图，左图为原图像，右侧为我们想通过双线性插值得到的图像，我们要在插值的目标图像计算左上角第一个格子时，对应到原图像坐标为（</a:t>
            </a:r>
            <a:r>
              <a:rPr lang="en-US" altLang="zh-CN" smtClean="0"/>
              <a:t>0</a:t>
            </a:r>
            <a:r>
              <a:rPr lang="zh-CN" altLang="en-US" smtClean="0"/>
              <a:t>，</a:t>
            </a:r>
            <a:r>
              <a:rPr lang="en-US" altLang="zh-CN" smtClean="0"/>
              <a:t>0</a:t>
            </a:r>
            <a:r>
              <a:rPr lang="zh-CN" altLang="en-US" smtClean="0"/>
              <a:t>），也即是</a:t>
            </a:r>
            <a:r>
              <a:rPr lang="en-US" altLang="zh-CN" smtClean="0"/>
              <a:t>234</a:t>
            </a:r>
            <a:r>
              <a:rPr lang="zh-CN" altLang="en-US" smtClean="0"/>
              <a:t>；当我们要计算目标图像中（</a:t>
            </a:r>
            <a:r>
              <a:rPr lang="en-US" altLang="zh-CN" smtClean="0"/>
              <a:t>1</a:t>
            </a:r>
            <a:r>
              <a:rPr lang="zh-CN" altLang="en-US" smtClean="0"/>
              <a:t>，</a:t>
            </a:r>
            <a:r>
              <a:rPr lang="en-US" altLang="zh-CN" smtClean="0"/>
              <a:t>1</a:t>
            </a:r>
            <a:r>
              <a:rPr lang="zh-CN" altLang="en-US" smtClean="0"/>
              <a:t>）的坐标时，</a:t>
            </a:r>
            <a:endParaRPr lang="en-US" altLang="zh-CN" smtClean="0"/>
          </a:p>
          <a:p>
            <a:r>
              <a:rPr lang="zh-CN" altLang="en-US" smtClean="0"/>
              <a:t>那么对应到原图像中坐标为（</a:t>
            </a:r>
            <a:r>
              <a:rPr lang="en-US" altLang="zh-CN" smtClean="0"/>
              <a:t>x</a:t>
            </a:r>
            <a:r>
              <a:rPr lang="zh-CN" altLang="en-US" smtClean="0"/>
              <a:t>*</a:t>
            </a:r>
            <a:r>
              <a:rPr lang="en-US" altLang="zh-CN" smtClean="0"/>
              <a:t>3/4</a:t>
            </a:r>
            <a:r>
              <a:rPr lang="zh-CN" altLang="en-US" smtClean="0"/>
              <a:t>，</a:t>
            </a:r>
            <a:r>
              <a:rPr lang="en-US" altLang="zh-CN" smtClean="0"/>
              <a:t>y</a:t>
            </a:r>
            <a:r>
              <a:rPr lang="zh-CN" altLang="en-US" smtClean="0"/>
              <a:t>*</a:t>
            </a:r>
            <a:r>
              <a:rPr lang="en-US" altLang="zh-CN" smtClean="0"/>
              <a:t>3/4</a:t>
            </a:r>
            <a:r>
              <a:rPr lang="zh-CN" altLang="en-US" smtClean="0"/>
              <a:t>） </a:t>
            </a:r>
            <a:r>
              <a:rPr lang="en-US" altLang="zh-CN" smtClean="0"/>
              <a:t>(x=1,y=1)</a:t>
            </a:r>
            <a:r>
              <a:rPr lang="en-US" altLang="zh-CN" smtClean="0">
                <a:sym typeface="Wingdings" panose="05000000000000000000" pitchFamily="2" charset="2"/>
              </a:rPr>
              <a:t>(0.75,0.75),</a:t>
            </a:r>
            <a:r>
              <a:rPr lang="zh-CN" altLang="en-US" smtClean="0">
                <a:sym typeface="Wingdings" panose="05000000000000000000" pitchFamily="2" charset="2"/>
              </a:rPr>
              <a:t>那么在原图像中没有这个坐标，我们便由（</a:t>
            </a:r>
            <a:r>
              <a:rPr lang="en-US" altLang="zh-CN" smtClean="0">
                <a:sym typeface="Wingdings" panose="05000000000000000000" pitchFamily="2" charset="2"/>
              </a:rPr>
              <a:t>0</a:t>
            </a:r>
            <a:r>
              <a:rPr lang="zh-CN" altLang="en-US" smtClean="0">
                <a:sym typeface="Wingdings" panose="05000000000000000000" pitchFamily="2" charset="2"/>
              </a:rPr>
              <a:t>，</a:t>
            </a:r>
            <a:r>
              <a:rPr lang="en-US" altLang="zh-CN" smtClean="0">
                <a:sym typeface="Wingdings" panose="05000000000000000000" pitchFamily="2" charset="2"/>
              </a:rPr>
              <a:t>0</a:t>
            </a:r>
            <a:r>
              <a:rPr lang="zh-CN" altLang="en-US" smtClean="0">
                <a:sym typeface="Wingdings" panose="05000000000000000000" pitchFamily="2" charset="2"/>
              </a:rPr>
              <a:t>）、（</a:t>
            </a:r>
            <a:r>
              <a:rPr lang="en-US" altLang="zh-CN" smtClean="0">
                <a:sym typeface="Wingdings" panose="05000000000000000000" pitchFamily="2" charset="2"/>
              </a:rPr>
              <a:t>0</a:t>
            </a:r>
            <a:r>
              <a:rPr lang="zh-CN" altLang="en-US" smtClean="0">
                <a:sym typeface="Wingdings" panose="05000000000000000000" pitchFamily="2" charset="2"/>
              </a:rPr>
              <a:t>，</a:t>
            </a:r>
            <a:r>
              <a:rPr lang="en-US" altLang="zh-CN" smtClean="0">
                <a:sym typeface="Wingdings" panose="05000000000000000000" pitchFamily="2" charset="2"/>
              </a:rPr>
              <a:t>1</a:t>
            </a:r>
            <a:r>
              <a:rPr lang="zh-CN" altLang="en-US" smtClean="0">
                <a:sym typeface="Wingdings" panose="05000000000000000000" pitchFamily="2" charset="2"/>
              </a:rPr>
              <a:t>）、（</a:t>
            </a:r>
            <a:r>
              <a:rPr lang="en-US" altLang="zh-CN" smtClean="0">
                <a:sym typeface="Wingdings" panose="05000000000000000000" pitchFamily="2" charset="2"/>
              </a:rPr>
              <a:t>1</a:t>
            </a:r>
            <a:r>
              <a:rPr lang="zh-CN" altLang="en-US" smtClean="0">
                <a:sym typeface="Wingdings" panose="05000000000000000000" pitchFamily="2" charset="2"/>
              </a:rPr>
              <a:t>，</a:t>
            </a:r>
            <a:r>
              <a:rPr lang="en-US" altLang="zh-CN" smtClean="0">
                <a:sym typeface="Wingdings" panose="05000000000000000000" pitchFamily="2" charset="2"/>
              </a:rPr>
              <a:t>0</a:t>
            </a:r>
            <a:r>
              <a:rPr lang="zh-CN" altLang="en-US" smtClean="0">
                <a:sym typeface="Wingdings" panose="05000000000000000000" pitchFamily="2" charset="2"/>
              </a:rPr>
              <a:t>）、（</a:t>
            </a:r>
            <a:r>
              <a:rPr lang="en-US" altLang="zh-CN" smtClean="0">
                <a:sym typeface="Wingdings" panose="05000000000000000000" pitchFamily="2" charset="2"/>
              </a:rPr>
              <a:t>1</a:t>
            </a:r>
            <a:r>
              <a:rPr lang="zh-CN" altLang="en-US" smtClean="0">
                <a:sym typeface="Wingdings" panose="05000000000000000000" pitchFamily="2" charset="2"/>
              </a:rPr>
              <a:t>，</a:t>
            </a:r>
            <a:r>
              <a:rPr lang="en-US" altLang="zh-CN" smtClean="0">
                <a:sym typeface="Wingdings" panose="05000000000000000000" pitchFamily="2" charset="2"/>
              </a:rPr>
              <a:t>1</a:t>
            </a:r>
            <a:r>
              <a:rPr lang="zh-CN" altLang="en-US" smtClean="0">
                <a:sym typeface="Wingdings" panose="05000000000000000000" pitchFamily="2" charset="2"/>
              </a:rPr>
              <a:t>） </a:t>
            </a:r>
            <a:endParaRPr lang="en-US" altLang="zh-CN" smtClean="0">
              <a:sym typeface="Wingdings" panose="05000000000000000000" pitchFamily="2" charset="2"/>
            </a:endParaRPr>
          </a:p>
          <a:p>
            <a:r>
              <a:rPr lang="en-US" altLang="zh-CN" smtClean="0">
                <a:sym typeface="Wingdings" panose="05000000000000000000" pitchFamily="2" charset="2"/>
              </a:rPr>
              <a:t>4</a:t>
            </a:r>
            <a:r>
              <a:rPr lang="zh-CN" altLang="en-US" smtClean="0">
                <a:sym typeface="Wingdings" panose="05000000000000000000" pitchFamily="2" charset="2"/>
              </a:rPr>
              <a:t>个坐标的像素值，这个点（</a:t>
            </a:r>
            <a:r>
              <a:rPr lang="en-US" altLang="zh-CN" smtClean="0">
                <a:sym typeface="Wingdings" panose="05000000000000000000" pitchFamily="2" charset="2"/>
              </a:rPr>
              <a:t>0.75</a:t>
            </a:r>
            <a:r>
              <a:rPr lang="zh-CN" altLang="en-US" smtClean="0">
                <a:sym typeface="Wingdings" panose="05000000000000000000" pitchFamily="2" charset="2"/>
              </a:rPr>
              <a:t>，</a:t>
            </a:r>
            <a:r>
              <a:rPr lang="en-US" altLang="zh-CN" smtClean="0">
                <a:sym typeface="Wingdings" panose="05000000000000000000" pitchFamily="2" charset="2"/>
              </a:rPr>
              <a:t>0.75</a:t>
            </a:r>
            <a:r>
              <a:rPr lang="zh-CN" altLang="en-US" smtClean="0">
                <a:sym typeface="Wingdings" panose="05000000000000000000" pitchFamily="2" charset="2"/>
              </a:rPr>
              <a:t>）离哪个像素坐标近一些，那么这个点起的作用就会大一些。（</a:t>
            </a:r>
            <a:r>
              <a:rPr lang="en-US" altLang="zh-CN" smtClean="0">
                <a:sym typeface="Wingdings" panose="05000000000000000000" pitchFamily="2" charset="2"/>
              </a:rPr>
              <a:t>1</a:t>
            </a:r>
            <a:r>
              <a:rPr lang="zh-CN" altLang="en-US" smtClean="0">
                <a:sym typeface="Wingdings" panose="05000000000000000000" pitchFamily="2" charset="2"/>
              </a:rPr>
              <a:t>，</a:t>
            </a:r>
            <a:r>
              <a:rPr lang="en-US" altLang="zh-CN" smtClean="0">
                <a:sym typeface="Wingdings" panose="05000000000000000000" pitchFamily="2" charset="2"/>
              </a:rPr>
              <a:t>1</a:t>
            </a:r>
            <a:r>
              <a:rPr lang="zh-CN" altLang="en-US" smtClean="0">
                <a:sym typeface="Wingdings" panose="05000000000000000000" pitchFamily="2" charset="2"/>
              </a:rPr>
              <a:t>）像素占比的权重为</a:t>
            </a:r>
            <a:r>
              <a:rPr lang="en-US" altLang="zh-CN" smtClean="0">
                <a:sym typeface="Wingdings" panose="05000000000000000000" pitchFamily="2" charset="2"/>
              </a:rPr>
              <a:t>u </a:t>
            </a:r>
            <a:r>
              <a:rPr lang="zh-CN" altLang="en-US" smtClean="0">
                <a:sym typeface="Wingdings" panose="05000000000000000000" pitchFamily="2" charset="2"/>
              </a:rPr>
              <a:t>* </a:t>
            </a:r>
            <a:r>
              <a:rPr lang="en-US" altLang="zh-CN" smtClean="0">
                <a:sym typeface="Wingdings" panose="05000000000000000000" pitchFamily="2" charset="2"/>
              </a:rPr>
              <a:t>v=0.75x0.75</a:t>
            </a:r>
          </a:p>
        </p:txBody>
      </p:sp>
      <p:sp>
        <p:nvSpPr>
          <p:cNvPr id="4" name="灯片编号占位符 3"/>
          <p:cNvSpPr>
            <a:spLocks noGrp="1"/>
          </p:cNvSpPr>
          <p:nvPr>
            <p:ph type="sldNum" sz="quarter" idx="10"/>
          </p:nvPr>
        </p:nvSpPr>
        <p:spPr/>
        <p:txBody>
          <a:bodyPr/>
          <a:lstStyle/>
          <a:p>
            <a:fld id="{7392B679-AE23-4750-8FB0-6513430B8953}" type="slidenum">
              <a:rPr lang="zh-CN" altLang="en-US" smtClean="0"/>
              <a:t>22</a:t>
            </a:fld>
            <a:endParaRPr lang="zh-CN" altLang="en-US"/>
          </a:p>
        </p:txBody>
      </p:sp>
    </p:spTree>
    <p:extLst>
      <p:ext uri="{BB962C8B-B14F-4D97-AF65-F5344CB8AC3E}">
        <p14:creationId xmlns:p14="http://schemas.microsoft.com/office/powerpoint/2010/main" val="146431352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mtClean="0">
                <a:sym typeface="Wingdings" panose="05000000000000000000" pitchFamily="2" charset="2"/>
              </a:rPr>
              <a:t>如图，这个</a:t>
            </a:r>
            <a:r>
              <a:rPr lang="en-US" altLang="zh-CN" smtClean="0">
                <a:sym typeface="Wingdings" panose="05000000000000000000" pitchFamily="2" charset="2"/>
              </a:rPr>
              <a:t>20.78x20.78</a:t>
            </a:r>
            <a:r>
              <a:rPr lang="zh-CN" altLang="en-US" smtClean="0">
                <a:sym typeface="Wingdings" panose="05000000000000000000" pitchFamily="2" charset="2"/>
              </a:rPr>
              <a:t>大小的图是</a:t>
            </a:r>
            <a:r>
              <a:rPr lang="en-US" altLang="zh-CN" smtClean="0">
                <a:sym typeface="Wingdings" panose="05000000000000000000" pitchFamily="2" charset="2"/>
              </a:rPr>
              <a:t>RoI</a:t>
            </a:r>
            <a:r>
              <a:rPr lang="zh-CN" altLang="en-US" smtClean="0">
                <a:sym typeface="Wingdings" panose="05000000000000000000" pitchFamily="2" charset="2"/>
              </a:rPr>
              <a:t>映射到特征图上的大小，我们要将其变为</a:t>
            </a:r>
            <a:r>
              <a:rPr lang="en-US" altLang="zh-CN" smtClean="0">
                <a:sym typeface="Wingdings" panose="05000000000000000000" pitchFamily="2" charset="2"/>
              </a:rPr>
              <a:t>7x7</a:t>
            </a:r>
            <a:r>
              <a:rPr lang="zh-CN" altLang="en-US" smtClean="0">
                <a:sym typeface="Wingdings" panose="05000000000000000000" pitchFamily="2" charset="2"/>
              </a:rPr>
              <a:t>大小的特征图，那么就要将这个</a:t>
            </a:r>
            <a:r>
              <a:rPr lang="en-US" altLang="zh-CN" smtClean="0">
                <a:sym typeface="Wingdings" panose="05000000000000000000" pitchFamily="2" charset="2"/>
              </a:rPr>
              <a:t>20.78x20.78</a:t>
            </a:r>
            <a:r>
              <a:rPr lang="zh-CN" altLang="en-US" smtClean="0">
                <a:sym typeface="Wingdings" panose="05000000000000000000" pitchFamily="2" charset="2"/>
              </a:rPr>
              <a:t>大小的图分成</a:t>
            </a:r>
            <a:r>
              <a:rPr lang="en-US" altLang="zh-CN" smtClean="0">
                <a:sym typeface="Wingdings" panose="05000000000000000000" pitchFamily="2" charset="2"/>
              </a:rPr>
              <a:t>49</a:t>
            </a:r>
            <a:r>
              <a:rPr lang="zh-CN" altLang="en-US" smtClean="0">
                <a:sym typeface="Wingdings" panose="05000000000000000000" pitchFamily="2" charset="2"/>
              </a:rPr>
              <a:t>个</a:t>
            </a:r>
            <a:r>
              <a:rPr lang="en-US" altLang="zh-CN" smtClean="0">
                <a:sym typeface="Wingdings" panose="05000000000000000000" pitchFamily="2" charset="2"/>
              </a:rPr>
              <a:t>2.97x2.97</a:t>
            </a:r>
            <a:r>
              <a:rPr lang="zh-CN" altLang="en-US" smtClean="0">
                <a:sym typeface="Wingdings" panose="05000000000000000000" pitchFamily="2" charset="2"/>
              </a:rPr>
              <a:t>大小的</a:t>
            </a:r>
            <a:r>
              <a:rPr lang="en-US" altLang="zh-CN" smtClean="0">
                <a:sym typeface="Wingdings" panose="05000000000000000000" pitchFamily="2" charset="2"/>
              </a:rPr>
              <a:t>section</a:t>
            </a:r>
            <a:r>
              <a:rPr lang="zh-CN" altLang="en-US" smtClean="0">
                <a:sym typeface="Wingdings" panose="05000000000000000000" pitchFamily="2" charset="2"/>
              </a:rPr>
              <a:t>，然后对每个</a:t>
            </a:r>
            <a:r>
              <a:rPr lang="en-US" altLang="zh-CN" smtClean="0">
                <a:sym typeface="Wingdings" panose="05000000000000000000" pitchFamily="2" charset="2"/>
              </a:rPr>
              <a:t>section</a:t>
            </a:r>
            <a:r>
              <a:rPr lang="zh-CN" altLang="en-US" smtClean="0">
                <a:sym typeface="Wingdings" panose="05000000000000000000" pitchFamily="2" charset="2"/>
              </a:rPr>
              <a:t>进行池化。</a:t>
            </a:r>
            <a:endParaRPr lang="en-US" altLang="zh-CN" smtClean="0">
              <a:sym typeface="Wingdings" panose="05000000000000000000" pitchFamily="2" charset="2"/>
            </a:endParaRPr>
          </a:p>
          <a:p>
            <a:endParaRPr lang="en-US" altLang="zh-CN" smtClean="0">
              <a:sym typeface="Wingdings" panose="05000000000000000000" pitchFamily="2" charset="2"/>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smtClean="0">
                <a:solidFill>
                  <a:schemeClr val="tx1"/>
                </a:solidFill>
                <a:effectLst/>
                <a:latin typeface="+mn-lt"/>
                <a:ea typeface="+mn-ea"/>
                <a:cs typeface="+mn-cs"/>
              </a:rPr>
              <a:t>在</a:t>
            </a:r>
            <a:r>
              <a:rPr lang="en-US" altLang="zh-CN" sz="1200" b="0" i="0" kern="1200" smtClean="0">
                <a:solidFill>
                  <a:schemeClr val="tx1"/>
                </a:solidFill>
                <a:effectLst/>
                <a:latin typeface="+mn-lt"/>
                <a:ea typeface="+mn-ea"/>
                <a:cs typeface="+mn-cs"/>
              </a:rPr>
              <a:t>ROI Align</a:t>
            </a:r>
            <a:r>
              <a:rPr lang="zh-CN" altLang="en-US" sz="1200" b="0" i="0" kern="1200" smtClean="0">
                <a:solidFill>
                  <a:schemeClr val="tx1"/>
                </a:solidFill>
                <a:effectLst/>
                <a:latin typeface="+mn-lt"/>
                <a:ea typeface="+mn-ea"/>
                <a:cs typeface="+mn-cs"/>
              </a:rPr>
              <a:t>中，每个</a:t>
            </a:r>
            <a:r>
              <a:rPr lang="en-US" altLang="zh-CN" sz="1200" b="0" i="0" kern="1200" smtClean="0">
                <a:solidFill>
                  <a:schemeClr val="tx1"/>
                </a:solidFill>
                <a:effectLst/>
                <a:latin typeface="+mn-lt"/>
                <a:ea typeface="+mn-ea"/>
                <a:cs typeface="+mn-cs"/>
              </a:rPr>
              <a:t>section</a:t>
            </a:r>
            <a:r>
              <a:rPr lang="zh-CN" altLang="en-US" sz="1200" b="0" i="0" kern="1200" smtClean="0">
                <a:solidFill>
                  <a:schemeClr val="tx1"/>
                </a:solidFill>
                <a:effectLst/>
                <a:latin typeface="+mn-lt"/>
                <a:ea typeface="+mn-ea"/>
                <a:cs typeface="+mn-cs"/>
              </a:rPr>
              <a:t>中会取</a:t>
            </a:r>
            <a:r>
              <a:rPr lang="en-US" altLang="zh-CN" sz="1200" b="0" i="0" kern="1200" smtClean="0">
                <a:solidFill>
                  <a:schemeClr val="tx1"/>
                </a:solidFill>
                <a:effectLst/>
                <a:latin typeface="+mn-lt"/>
                <a:ea typeface="+mn-ea"/>
                <a:cs typeface="+mn-cs"/>
              </a:rPr>
              <a:t>4</a:t>
            </a:r>
            <a:r>
              <a:rPr lang="zh-CN" altLang="en-US" sz="1200" b="0" i="0" kern="1200" smtClean="0">
                <a:solidFill>
                  <a:schemeClr val="tx1"/>
                </a:solidFill>
                <a:effectLst/>
                <a:latin typeface="+mn-lt"/>
                <a:ea typeface="+mn-ea"/>
                <a:cs typeface="+mn-cs"/>
              </a:rPr>
              <a:t>个采样点进行计算（因为实验证明这样效果最好）。</a:t>
            </a:r>
            <a:endParaRPr lang="zh-CN" altLang="en-US" smtClean="0"/>
          </a:p>
          <a:p>
            <a:endParaRPr lang="en-US" altLang="zh-CN" smtClean="0">
              <a:sym typeface="Wingdings" panose="05000000000000000000" pitchFamily="2" charset="2"/>
            </a:endParaRPr>
          </a:p>
        </p:txBody>
      </p:sp>
      <p:sp>
        <p:nvSpPr>
          <p:cNvPr id="4" name="灯片编号占位符 3"/>
          <p:cNvSpPr>
            <a:spLocks noGrp="1"/>
          </p:cNvSpPr>
          <p:nvPr>
            <p:ph type="sldNum" sz="quarter" idx="10"/>
          </p:nvPr>
        </p:nvSpPr>
        <p:spPr/>
        <p:txBody>
          <a:bodyPr/>
          <a:lstStyle/>
          <a:p>
            <a:fld id="{7392B679-AE23-4750-8FB0-6513430B8953}" type="slidenum">
              <a:rPr lang="zh-CN" altLang="en-US" smtClean="0"/>
              <a:t>23</a:t>
            </a:fld>
            <a:endParaRPr lang="zh-CN" altLang="en-US"/>
          </a:p>
        </p:txBody>
      </p:sp>
    </p:spTree>
    <p:extLst>
      <p:ext uri="{BB962C8B-B14F-4D97-AF65-F5344CB8AC3E}">
        <p14:creationId xmlns:p14="http://schemas.microsoft.com/office/powerpoint/2010/main" val="3725984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3</a:t>
            </a:fld>
            <a:endParaRPr lang="zh-CN" altLang="en-US"/>
          </a:p>
        </p:txBody>
      </p:sp>
    </p:spTree>
    <p:extLst>
      <p:ext uri="{BB962C8B-B14F-4D97-AF65-F5344CB8AC3E}">
        <p14:creationId xmlns:p14="http://schemas.microsoft.com/office/powerpoint/2010/main" val="37247000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smtClean="0">
                <a:solidFill>
                  <a:schemeClr val="tx1"/>
                </a:solidFill>
                <a:effectLst/>
                <a:latin typeface="+mn-lt"/>
                <a:ea typeface="+mn-ea"/>
                <a:cs typeface="+mn-cs"/>
              </a:rPr>
              <a:t>感兴趣区域就是提前在原图上选取出来的认为可能是目标物体的那一部分。</a:t>
            </a:r>
            <a:endParaRPr lang="en-US" altLang="zh-CN" sz="1200" kern="1200" smtClean="0">
              <a:solidFill>
                <a:schemeClr val="tx1"/>
              </a:solidFill>
              <a:effectLst/>
              <a:latin typeface="+mn-lt"/>
              <a:ea typeface="+mn-ea"/>
              <a:cs typeface="+mn-cs"/>
            </a:endParaRPr>
          </a:p>
          <a:p>
            <a:r>
              <a:rPr lang="zh-CN" altLang="en-US" smtClean="0">
                <a:solidFill>
                  <a:schemeClr val="tx1">
                    <a:lumMod val="75000"/>
                    <a:lumOff val="25000"/>
                  </a:schemeClr>
                </a:solidFill>
                <a:latin typeface="微软雅黑" panose="020B0503020204020204" pitchFamily="34" charset="-122"/>
                <a:ea typeface="微软雅黑" panose="020B0503020204020204" pitchFamily="34" charset="-122"/>
              </a:rPr>
              <a:t> 目标检测的方法大致分为两种，</a:t>
            </a:r>
            <a:r>
              <a:rPr lang="en-US" altLang="zh-CN" smtClean="0">
                <a:solidFill>
                  <a:schemeClr val="tx1">
                    <a:lumMod val="75000"/>
                    <a:lumOff val="25000"/>
                  </a:schemeClr>
                </a:solidFill>
                <a:latin typeface="微软雅黑" panose="020B0503020204020204" pitchFamily="34" charset="-122"/>
                <a:ea typeface="微软雅黑" panose="020B0503020204020204" pitchFamily="34" charset="-122"/>
              </a:rPr>
              <a:t>one stage</a:t>
            </a:r>
            <a:r>
              <a:rPr lang="zh-CN" altLang="en-US" smtClean="0">
                <a:solidFill>
                  <a:schemeClr val="tx1">
                    <a:lumMod val="75000"/>
                    <a:lumOff val="25000"/>
                  </a:schemeClr>
                </a:solidFill>
                <a:latin typeface="微软雅黑" panose="020B0503020204020204" pitchFamily="34" charset="-122"/>
                <a:ea typeface="微软雅黑" panose="020B0503020204020204" pitchFamily="34" charset="-122"/>
              </a:rPr>
              <a:t>（</a:t>
            </a:r>
            <a:r>
              <a:rPr lang="en-US" altLang="zh-CN" smtClean="0">
                <a:solidFill>
                  <a:schemeClr val="tx1">
                    <a:lumMod val="75000"/>
                    <a:lumOff val="25000"/>
                  </a:schemeClr>
                </a:solidFill>
                <a:latin typeface="微软雅黑" panose="020B0503020204020204" pitchFamily="34" charset="-122"/>
                <a:ea typeface="微软雅黑" panose="020B0503020204020204" pitchFamily="34" charset="-122"/>
              </a:rPr>
              <a:t>YOLO</a:t>
            </a:r>
            <a:r>
              <a:rPr lang="zh-CN" altLang="en-US" smtClean="0">
                <a:solidFill>
                  <a:schemeClr val="tx1">
                    <a:lumMod val="75000"/>
                    <a:lumOff val="25000"/>
                  </a:schemeClr>
                </a:solidFill>
                <a:latin typeface="微软雅黑" panose="020B0503020204020204" pitchFamily="34" charset="-122"/>
                <a:ea typeface="微软雅黑" panose="020B0503020204020204" pitchFamily="34" charset="-122"/>
              </a:rPr>
              <a:t>、</a:t>
            </a:r>
            <a:r>
              <a:rPr lang="en-US" altLang="zh-CN" smtClean="0">
                <a:solidFill>
                  <a:schemeClr val="tx1">
                    <a:lumMod val="75000"/>
                    <a:lumOff val="25000"/>
                  </a:schemeClr>
                </a:solidFill>
                <a:latin typeface="微软雅黑" panose="020B0503020204020204" pitchFamily="34" charset="-122"/>
                <a:ea typeface="微软雅黑" panose="020B0503020204020204" pitchFamily="34" charset="-122"/>
              </a:rPr>
              <a:t>SSD</a:t>
            </a:r>
            <a:r>
              <a:rPr lang="zh-CN" altLang="en-US" smtClean="0">
                <a:solidFill>
                  <a:schemeClr val="tx1">
                    <a:lumMod val="75000"/>
                    <a:lumOff val="25000"/>
                  </a:schemeClr>
                </a:solidFill>
                <a:latin typeface="微软雅黑" panose="020B0503020204020204" pitchFamily="34" charset="-122"/>
                <a:ea typeface="微软雅黑" panose="020B0503020204020204" pitchFamily="34" charset="-122"/>
              </a:rPr>
              <a:t>等），</a:t>
            </a:r>
            <a:r>
              <a:rPr lang="en-US" altLang="zh-CN" smtClean="0">
                <a:solidFill>
                  <a:schemeClr val="tx1">
                    <a:lumMod val="75000"/>
                    <a:lumOff val="25000"/>
                  </a:schemeClr>
                </a:solidFill>
                <a:latin typeface="微软雅黑" panose="020B0503020204020204" pitchFamily="34" charset="-122"/>
                <a:ea typeface="微软雅黑" panose="020B0503020204020204" pitchFamily="34" charset="-122"/>
              </a:rPr>
              <a:t>two stage</a:t>
            </a:r>
            <a:r>
              <a:rPr lang="zh-CN" altLang="en-US" smtClean="0">
                <a:solidFill>
                  <a:schemeClr val="tx1">
                    <a:lumMod val="75000"/>
                    <a:lumOff val="25000"/>
                  </a:schemeClr>
                </a:solidFill>
                <a:latin typeface="微软雅黑" panose="020B0503020204020204" pitchFamily="34" charset="-122"/>
                <a:ea typeface="微软雅黑" panose="020B0503020204020204" pitchFamily="34" charset="-122"/>
              </a:rPr>
              <a:t>（</a:t>
            </a:r>
            <a:r>
              <a:rPr lang="en-US" altLang="zh-CN" smtClean="0">
                <a:solidFill>
                  <a:schemeClr val="tx1">
                    <a:lumMod val="75000"/>
                    <a:lumOff val="25000"/>
                  </a:schemeClr>
                </a:solidFill>
                <a:latin typeface="微软雅黑" panose="020B0503020204020204" pitchFamily="34" charset="-122"/>
                <a:ea typeface="微软雅黑" panose="020B0503020204020204" pitchFamily="34" charset="-122"/>
              </a:rPr>
              <a:t>Fast</a:t>
            </a:r>
            <a:r>
              <a:rPr lang="zh-CN" altLang="en-US" smtClean="0">
                <a:solidFill>
                  <a:schemeClr val="tx1">
                    <a:lumMod val="75000"/>
                    <a:lumOff val="25000"/>
                  </a:schemeClr>
                </a:solidFill>
                <a:latin typeface="微软雅黑" panose="020B0503020204020204" pitchFamily="34" charset="-122"/>
                <a:ea typeface="微软雅黑" panose="020B0503020204020204" pitchFamily="34" charset="-122"/>
              </a:rPr>
              <a:t> </a:t>
            </a:r>
            <a:r>
              <a:rPr lang="en-US" altLang="zh-CN" smtClean="0">
                <a:solidFill>
                  <a:schemeClr val="tx1">
                    <a:lumMod val="75000"/>
                    <a:lumOff val="25000"/>
                  </a:schemeClr>
                </a:solidFill>
                <a:latin typeface="微软雅黑" panose="020B0503020204020204" pitchFamily="34" charset="-122"/>
                <a:ea typeface="微软雅黑" panose="020B0503020204020204" pitchFamily="34" charset="-122"/>
              </a:rPr>
              <a:t>R-CNN</a:t>
            </a:r>
            <a:r>
              <a:rPr lang="zh-CN" altLang="en-US" smtClean="0">
                <a:solidFill>
                  <a:schemeClr val="tx1">
                    <a:lumMod val="75000"/>
                    <a:lumOff val="25000"/>
                  </a:schemeClr>
                </a:solidFill>
                <a:latin typeface="微软雅黑" panose="020B0503020204020204" pitchFamily="34" charset="-122"/>
                <a:ea typeface="微软雅黑" panose="020B0503020204020204" pitchFamily="34" charset="-122"/>
              </a:rPr>
              <a:t>、</a:t>
            </a:r>
            <a:r>
              <a:rPr lang="en-US" altLang="zh-CN" smtClean="0">
                <a:solidFill>
                  <a:schemeClr val="tx1">
                    <a:lumMod val="75000"/>
                    <a:lumOff val="25000"/>
                  </a:schemeClr>
                </a:solidFill>
                <a:latin typeface="微软雅黑" panose="020B0503020204020204" pitchFamily="34" charset="-122"/>
                <a:ea typeface="微软雅黑" panose="020B0503020204020204" pitchFamily="34" charset="-122"/>
              </a:rPr>
              <a:t>Faster R-CNN</a:t>
            </a:r>
            <a:r>
              <a:rPr lang="zh-CN" altLang="en-US" smtClean="0">
                <a:solidFill>
                  <a:schemeClr val="tx1">
                    <a:lumMod val="75000"/>
                    <a:lumOff val="25000"/>
                  </a:schemeClr>
                </a:solidFill>
                <a:latin typeface="微软雅黑" panose="020B0503020204020204" pitchFamily="34" charset="-122"/>
                <a:ea typeface="微软雅黑" panose="020B0503020204020204" pitchFamily="34" charset="-122"/>
              </a:rPr>
              <a:t>、</a:t>
            </a:r>
            <a:r>
              <a:rPr lang="en-US" altLang="zh-CN" smtClean="0">
                <a:solidFill>
                  <a:schemeClr val="tx1">
                    <a:lumMod val="75000"/>
                    <a:lumOff val="25000"/>
                  </a:schemeClr>
                </a:solidFill>
                <a:latin typeface="微软雅黑" panose="020B0503020204020204" pitchFamily="34" charset="-122"/>
                <a:ea typeface="微软雅黑" panose="020B0503020204020204" pitchFamily="34" charset="-122"/>
              </a:rPr>
              <a:t>Mask R-CNN</a:t>
            </a:r>
            <a:r>
              <a:rPr lang="zh-CN" altLang="en-US" smtClean="0">
                <a:solidFill>
                  <a:schemeClr val="tx1">
                    <a:lumMod val="75000"/>
                    <a:lumOff val="25000"/>
                  </a:schemeClr>
                </a:solidFill>
                <a:latin typeface="微软雅黑" panose="020B0503020204020204" pitchFamily="34" charset="-122"/>
                <a:ea typeface="微软雅黑" panose="020B0503020204020204" pitchFamily="34" charset="-122"/>
              </a:rPr>
              <a:t>等）。</a:t>
            </a:r>
            <a:endParaRPr lang="zh-CN" altLang="en-US" dirty="0"/>
          </a:p>
        </p:txBody>
      </p:sp>
      <p:sp>
        <p:nvSpPr>
          <p:cNvPr id="4" name="灯片编号占位符 3"/>
          <p:cNvSpPr>
            <a:spLocks noGrp="1"/>
          </p:cNvSpPr>
          <p:nvPr>
            <p:ph type="sldNum" sz="quarter" idx="10"/>
          </p:nvPr>
        </p:nvSpPr>
        <p:spPr/>
        <p:txBody>
          <a:bodyPr/>
          <a:lstStyle/>
          <a:p>
            <a:fld id="{7392B679-AE23-4750-8FB0-6513430B8953}" type="slidenum">
              <a:rPr lang="zh-CN" altLang="en-US" smtClean="0"/>
              <a:t>4</a:t>
            </a:fld>
            <a:endParaRPr lang="zh-CN" altLang="en-US"/>
          </a:p>
        </p:txBody>
      </p:sp>
    </p:spTree>
    <p:extLst>
      <p:ext uri="{BB962C8B-B14F-4D97-AF65-F5344CB8AC3E}">
        <p14:creationId xmlns:p14="http://schemas.microsoft.com/office/powerpoint/2010/main" val="9856247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mn-ea"/>
                <a:cs typeface="+mn-cs"/>
              </a:rPr>
              <a:t>通过添加</a:t>
            </a:r>
            <a:r>
              <a:rPr lang="zh-CN" altLang="zh-CN" sz="1200" kern="1200" smtClean="0">
                <a:solidFill>
                  <a:schemeClr val="tx1"/>
                </a:solidFill>
                <a:effectLst/>
                <a:latin typeface="+mn-lt"/>
                <a:ea typeface="+mn-ea"/>
                <a:cs typeface="+mn-cs"/>
              </a:rPr>
              <a:t>一个分支</a:t>
            </a:r>
            <a:r>
              <a:rPr lang="zh-CN" altLang="zh-CN" sz="1200" kern="1200" dirty="0" smtClean="0">
                <a:solidFill>
                  <a:schemeClr val="tx1"/>
                </a:solidFill>
                <a:effectLst/>
                <a:latin typeface="+mn-lt"/>
                <a:ea typeface="+mn-ea"/>
                <a:cs typeface="+mn-cs"/>
              </a:rPr>
              <a:t>来预测每个关注区域（</a:t>
            </a:r>
            <a:r>
              <a:rPr lang="en-US" altLang="zh-CN" sz="1200" kern="1200" dirty="0" err="1" smtClean="0">
                <a:solidFill>
                  <a:schemeClr val="tx1"/>
                </a:solidFill>
                <a:effectLst/>
                <a:latin typeface="+mn-lt"/>
                <a:ea typeface="+mn-ea"/>
                <a:cs typeface="+mn-cs"/>
              </a:rPr>
              <a:t>RoI</a:t>
            </a:r>
            <a:r>
              <a:rPr lang="zh-CN" altLang="zh-CN" sz="1200" kern="1200" dirty="0" smtClean="0">
                <a:solidFill>
                  <a:schemeClr val="tx1"/>
                </a:solidFill>
                <a:effectLst/>
                <a:latin typeface="+mn-lt"/>
                <a:ea typeface="+mn-ea"/>
                <a:cs typeface="+mn-cs"/>
              </a:rPr>
              <a:t>）</a:t>
            </a:r>
            <a:r>
              <a:rPr lang="zh-CN" altLang="zh-CN" sz="1200" kern="1200" smtClean="0">
                <a:solidFill>
                  <a:schemeClr val="tx1"/>
                </a:solidFill>
                <a:effectLst/>
                <a:latin typeface="+mn-lt"/>
                <a:ea typeface="+mn-ea"/>
                <a:cs typeface="+mn-cs"/>
              </a:rPr>
              <a:t>上的</a:t>
            </a:r>
            <a:r>
              <a:rPr lang="zh-CN" altLang="en-US" sz="1200" kern="1200" smtClean="0">
                <a:solidFill>
                  <a:schemeClr val="tx1"/>
                </a:solidFill>
                <a:effectLst/>
                <a:latin typeface="+mn-lt"/>
                <a:ea typeface="+mn-ea"/>
                <a:cs typeface="+mn-cs"/>
              </a:rPr>
              <a:t>掩码</a:t>
            </a:r>
            <a:r>
              <a:rPr lang="zh-CN" altLang="zh-CN" sz="1200" kern="120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从而扩展了</a:t>
            </a:r>
            <a:r>
              <a:rPr lang="en-US" altLang="zh-CN" sz="1200" kern="1200" dirty="0" smtClean="0">
                <a:solidFill>
                  <a:schemeClr val="tx1"/>
                </a:solidFill>
                <a:effectLst/>
                <a:latin typeface="+mn-lt"/>
                <a:ea typeface="+mn-ea"/>
                <a:cs typeface="+mn-cs"/>
              </a:rPr>
              <a:t>Faster R-CNN [29]</a:t>
            </a:r>
            <a:r>
              <a:rPr lang="zh-CN" altLang="zh-CN" sz="1200" kern="1200" dirty="0" smtClean="0">
                <a:solidFill>
                  <a:schemeClr val="tx1"/>
                </a:solidFill>
                <a:effectLst/>
                <a:latin typeface="+mn-lt"/>
                <a:ea typeface="+mn-ea"/>
                <a:cs typeface="+mn-cs"/>
              </a:rPr>
              <a:t>，并与现有的用于分类和边界框回归的分支</a:t>
            </a:r>
            <a:r>
              <a:rPr lang="zh-CN" altLang="zh-CN" sz="1200" kern="1200" smtClean="0">
                <a:solidFill>
                  <a:schemeClr val="tx1"/>
                </a:solidFill>
                <a:effectLst/>
                <a:latin typeface="+mn-lt"/>
                <a:ea typeface="+mn-ea"/>
                <a:cs typeface="+mn-cs"/>
              </a:rPr>
              <a:t>并行</a:t>
            </a:r>
            <a:r>
              <a:rPr lang="zh-CN" altLang="en-US" sz="1200" kern="1200" smtClean="0">
                <a:solidFill>
                  <a:schemeClr val="tx1"/>
                </a:solidFill>
                <a:effectLst/>
                <a:latin typeface="+mn-lt"/>
                <a:ea typeface="+mn-ea"/>
                <a:cs typeface="+mn-cs"/>
              </a:rPr>
              <a:t>。</a:t>
            </a:r>
            <a:endParaRPr lang="en-US" altLang="zh-CN" sz="1200" kern="1200" smtClean="0">
              <a:solidFill>
                <a:schemeClr val="tx1"/>
              </a:solidFill>
              <a:effectLst/>
              <a:latin typeface="+mn-lt"/>
              <a:ea typeface="+mn-ea"/>
              <a:cs typeface="+mn-cs"/>
            </a:endParaRPr>
          </a:p>
          <a:p>
            <a:r>
              <a:rPr lang="en-US" altLang="zh-CN" sz="1200" kern="1200" smtClean="0">
                <a:solidFill>
                  <a:schemeClr val="tx1"/>
                </a:solidFill>
                <a:effectLst/>
                <a:latin typeface="+mn-lt"/>
                <a:ea typeface="+mn-ea"/>
                <a:cs typeface="+mn-cs"/>
              </a:rPr>
              <a:t>Mask </a:t>
            </a:r>
            <a:r>
              <a:rPr lang="zh-CN" altLang="en-US" sz="1200" kern="1200" smtClean="0">
                <a:solidFill>
                  <a:schemeClr val="tx1"/>
                </a:solidFill>
                <a:effectLst/>
                <a:latin typeface="+mn-lt"/>
                <a:ea typeface="+mn-ea"/>
                <a:cs typeface="+mn-cs"/>
              </a:rPr>
              <a:t>实质是一个</a:t>
            </a:r>
            <a:r>
              <a:rPr lang="en-US" altLang="zh-CN" sz="1200" kern="1200" smtClean="0">
                <a:solidFill>
                  <a:schemeClr val="tx1"/>
                </a:solidFill>
                <a:effectLst/>
                <a:latin typeface="+mn-lt"/>
                <a:ea typeface="+mn-ea"/>
                <a:cs typeface="+mn-cs"/>
              </a:rPr>
              <a:t>FCN</a:t>
            </a:r>
            <a:r>
              <a:rPr lang="zh-CN" altLang="en-US" sz="1200" kern="1200" smtClean="0">
                <a:solidFill>
                  <a:schemeClr val="tx1"/>
                </a:solidFill>
                <a:effectLst/>
                <a:latin typeface="+mn-lt"/>
                <a:ea typeface="+mn-ea"/>
                <a:cs typeface="+mn-cs"/>
              </a:rPr>
              <a:t>，最后用</a:t>
            </a:r>
            <a:r>
              <a:rPr lang="en-US" altLang="zh-CN" sz="1200" kern="1200" smtClean="0">
                <a:solidFill>
                  <a:schemeClr val="tx1"/>
                </a:solidFill>
                <a:effectLst/>
                <a:latin typeface="+mn-lt"/>
                <a:ea typeface="+mn-ea"/>
                <a:cs typeface="+mn-cs"/>
              </a:rPr>
              <a:t>1x1</a:t>
            </a:r>
            <a:r>
              <a:rPr lang="zh-CN" altLang="en-US" sz="1200" kern="1200" smtClean="0">
                <a:solidFill>
                  <a:schemeClr val="tx1"/>
                </a:solidFill>
                <a:effectLst/>
                <a:latin typeface="+mn-lt"/>
                <a:ea typeface="+mn-ea"/>
                <a:cs typeface="+mn-cs"/>
              </a:rPr>
              <a:t>卷积代替全连接，这样不会破环原空间结构</a:t>
            </a:r>
            <a:endParaRPr lang="zh-CN" altLang="en-US" dirty="0"/>
          </a:p>
        </p:txBody>
      </p:sp>
      <p:sp>
        <p:nvSpPr>
          <p:cNvPr id="4" name="灯片编号占位符 3"/>
          <p:cNvSpPr>
            <a:spLocks noGrp="1"/>
          </p:cNvSpPr>
          <p:nvPr>
            <p:ph type="sldNum" sz="quarter" idx="10"/>
          </p:nvPr>
        </p:nvSpPr>
        <p:spPr/>
        <p:txBody>
          <a:bodyPr/>
          <a:lstStyle/>
          <a:p>
            <a:fld id="{7392B679-AE23-4750-8FB0-6513430B8953}" type="slidenum">
              <a:rPr lang="zh-CN" altLang="en-US" smtClean="0"/>
              <a:t>5</a:t>
            </a:fld>
            <a:endParaRPr lang="zh-CN" altLang="en-US"/>
          </a:p>
        </p:txBody>
      </p:sp>
    </p:spTree>
    <p:extLst>
      <p:ext uri="{BB962C8B-B14F-4D97-AF65-F5344CB8AC3E}">
        <p14:creationId xmlns:p14="http://schemas.microsoft.com/office/powerpoint/2010/main" val="25324055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392B679-AE23-4750-8FB0-6513430B8953}" type="slidenum">
              <a:rPr lang="zh-CN" altLang="en-US" smtClean="0"/>
              <a:t>6</a:t>
            </a:fld>
            <a:endParaRPr lang="zh-CN" altLang="en-US"/>
          </a:p>
        </p:txBody>
      </p:sp>
    </p:spTree>
    <p:extLst>
      <p:ext uri="{BB962C8B-B14F-4D97-AF65-F5344CB8AC3E}">
        <p14:creationId xmlns:p14="http://schemas.microsoft.com/office/powerpoint/2010/main" val="37247000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smtClean="0">
                <a:solidFill>
                  <a:schemeClr val="tx1"/>
                </a:solidFill>
                <a:effectLst/>
                <a:latin typeface="+mn-lt"/>
                <a:ea typeface="+mn-ea"/>
                <a:cs typeface="+mn-cs"/>
              </a:rPr>
              <a:t>在</a:t>
            </a:r>
            <a:r>
              <a:rPr lang="zh-CN" altLang="en-US" sz="1200" b="0" i="0" kern="1200" dirty="0" smtClean="0">
                <a:solidFill>
                  <a:schemeClr val="tx1"/>
                </a:solidFill>
                <a:effectLst/>
                <a:latin typeface="+mn-lt"/>
                <a:ea typeface="+mn-ea"/>
                <a:cs typeface="+mn-cs"/>
              </a:rPr>
              <a:t>训练时，需要训练两个网络，一个是</a:t>
            </a:r>
            <a:r>
              <a:rPr lang="en-US" altLang="zh-CN" sz="1200" b="0" i="0" kern="1200" dirty="0" smtClean="0">
                <a:solidFill>
                  <a:schemeClr val="tx1"/>
                </a:solidFill>
                <a:effectLst/>
                <a:latin typeface="+mn-lt"/>
                <a:ea typeface="+mn-ea"/>
                <a:cs typeface="+mn-cs"/>
              </a:rPr>
              <a:t>RPN</a:t>
            </a:r>
            <a:r>
              <a:rPr lang="zh-CN" altLang="en-US" sz="1200" b="0" i="0" kern="1200" dirty="0" smtClean="0">
                <a:solidFill>
                  <a:schemeClr val="tx1"/>
                </a:solidFill>
                <a:effectLst/>
                <a:latin typeface="+mn-lt"/>
                <a:ea typeface="+mn-ea"/>
                <a:cs typeface="+mn-cs"/>
              </a:rPr>
              <a:t>网络，一个是得到框之后的分类网络。通常的方法是交替训练，即在一个</a:t>
            </a:r>
            <a:r>
              <a:rPr lang="en-US" altLang="zh-CN" sz="1200" b="0" i="0" kern="1200" dirty="0" smtClean="0">
                <a:solidFill>
                  <a:schemeClr val="tx1"/>
                </a:solidFill>
                <a:effectLst/>
                <a:latin typeface="+mn-lt"/>
                <a:ea typeface="+mn-ea"/>
                <a:cs typeface="+mn-cs"/>
              </a:rPr>
              <a:t>batch</a:t>
            </a:r>
            <a:r>
              <a:rPr lang="zh-CN" altLang="en-US" sz="1200" b="0" i="0" kern="1200" dirty="0" smtClean="0">
                <a:solidFill>
                  <a:schemeClr val="tx1"/>
                </a:solidFill>
                <a:effectLst/>
                <a:latin typeface="+mn-lt"/>
                <a:ea typeface="+mn-ea"/>
                <a:cs typeface="+mn-cs"/>
              </a:rPr>
              <a:t>内，先训练</a:t>
            </a:r>
            <a:r>
              <a:rPr lang="en-US" altLang="zh-CN" sz="1200" b="0" i="0" kern="1200" dirty="0" smtClean="0">
                <a:solidFill>
                  <a:schemeClr val="tx1"/>
                </a:solidFill>
                <a:effectLst/>
                <a:latin typeface="+mn-lt"/>
                <a:ea typeface="+mn-ea"/>
                <a:cs typeface="+mn-cs"/>
              </a:rPr>
              <a:t>RPN</a:t>
            </a:r>
            <a:r>
              <a:rPr lang="zh-CN" altLang="en-US" sz="1200" b="0" i="0" kern="1200" dirty="0" smtClean="0">
                <a:solidFill>
                  <a:schemeClr val="tx1"/>
                </a:solidFill>
                <a:effectLst/>
                <a:latin typeface="+mn-lt"/>
                <a:ea typeface="+mn-ea"/>
                <a:cs typeface="+mn-cs"/>
              </a:rPr>
              <a:t>网络一次，再训练分类网络一次</a:t>
            </a:r>
            <a:r>
              <a:rPr lang="zh-CN" altLang="en-US" sz="1200" b="0" i="0" kern="1200" smtClean="0">
                <a:solidFill>
                  <a:schemeClr val="tx1"/>
                </a:solidFill>
                <a:effectLst/>
                <a:latin typeface="+mn-lt"/>
                <a:ea typeface="+mn-ea"/>
                <a:cs typeface="+mn-cs"/>
              </a:rPr>
              <a:t>。  </a:t>
            </a:r>
            <a:endParaRPr lang="en-US" altLang="zh-CN" sz="1200" b="0" i="0" kern="1200" smtClean="0">
              <a:solidFill>
                <a:schemeClr val="tx1"/>
              </a:solidFill>
              <a:effectLst/>
              <a:latin typeface="+mn-lt"/>
              <a:ea typeface="+mn-ea"/>
              <a:cs typeface="+mn-cs"/>
            </a:endParaRPr>
          </a:p>
          <a:p>
            <a:endParaRPr lang="en-US" altLang="zh-CN" sz="1200" b="0" i="0" kern="120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mtClean="0"/>
              <a:t>在</a:t>
            </a:r>
            <a:r>
              <a:rPr lang="en-US" altLang="zh-CN" smtClean="0"/>
              <a:t>Faster R-CNN</a:t>
            </a:r>
            <a:r>
              <a:rPr lang="zh-CN" altLang="en-US" smtClean="0"/>
              <a:t>训练时，先训练</a:t>
            </a:r>
            <a:r>
              <a:rPr lang="en-US" altLang="zh-CN" smtClean="0"/>
              <a:t>RPN</a:t>
            </a:r>
            <a:r>
              <a:rPr lang="zh-CN" altLang="en-US" smtClean="0"/>
              <a:t>，再通过获得的</a:t>
            </a:r>
            <a:r>
              <a:rPr lang="en-US" altLang="zh-CN" smtClean="0"/>
              <a:t>ROI</a:t>
            </a:r>
            <a:r>
              <a:rPr lang="zh-CN" altLang="en-US" smtClean="0"/>
              <a:t>训练</a:t>
            </a:r>
            <a:r>
              <a:rPr lang="en-US" altLang="zh-CN" smtClean="0"/>
              <a:t>Fast R-CNN</a:t>
            </a:r>
            <a:r>
              <a:rPr lang="zh-CN" altLang="en-US" smtClean="0"/>
              <a:t>，这时两个网络不共享卷积层。之后将</a:t>
            </a:r>
            <a:r>
              <a:rPr lang="en-US" altLang="zh-CN" smtClean="0"/>
              <a:t>Fast R-CNN</a:t>
            </a:r>
            <a:r>
              <a:rPr lang="zh-CN" altLang="en-US" smtClean="0"/>
              <a:t>训练的卷积层参数用于</a:t>
            </a:r>
            <a:r>
              <a:rPr lang="en-US" altLang="zh-CN" smtClean="0"/>
              <a:t>RPN</a:t>
            </a:r>
            <a:r>
              <a:rPr lang="zh-CN" altLang="en-US" smtClean="0"/>
              <a:t>网络的训练，最后训练完成后两个网络共享卷积层进行测试。</a:t>
            </a:r>
          </a:p>
          <a:p>
            <a:endParaRPr lang="en-US" altLang="zh-CN" sz="1200" b="0" i="0" kern="1200" smtClean="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7392B679-AE23-4750-8FB0-6513430B8953}" type="slidenum">
              <a:rPr lang="zh-CN" altLang="en-US" smtClean="0"/>
              <a:t>7</a:t>
            </a:fld>
            <a:endParaRPr lang="zh-CN" altLang="en-US"/>
          </a:p>
        </p:txBody>
      </p:sp>
    </p:spTree>
    <p:extLst>
      <p:ext uri="{BB962C8B-B14F-4D97-AF65-F5344CB8AC3E}">
        <p14:creationId xmlns:p14="http://schemas.microsoft.com/office/powerpoint/2010/main" val="2812789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smtClean="0">
                <a:solidFill>
                  <a:schemeClr val="tx1"/>
                </a:solidFill>
                <a:effectLst/>
                <a:latin typeface="+mn-lt"/>
                <a:ea typeface="+mn-ea"/>
                <a:cs typeface="+mn-cs"/>
              </a:rPr>
              <a:t>在得到特征图之后，进行</a:t>
            </a:r>
            <a:r>
              <a:rPr lang="en-US" altLang="zh-CN" sz="1200" b="0" i="0" kern="1200" smtClean="0">
                <a:solidFill>
                  <a:schemeClr val="tx1"/>
                </a:solidFill>
                <a:effectLst/>
                <a:latin typeface="+mn-lt"/>
                <a:ea typeface="+mn-ea"/>
                <a:cs typeface="+mn-cs"/>
              </a:rPr>
              <a:t>3x3</a:t>
            </a:r>
            <a:r>
              <a:rPr lang="zh-CN" altLang="en-US" sz="1200" b="0" i="0" kern="1200" smtClean="0">
                <a:solidFill>
                  <a:schemeClr val="tx1"/>
                </a:solidFill>
                <a:effectLst/>
                <a:latin typeface="+mn-lt"/>
                <a:ea typeface="+mn-ea"/>
                <a:cs typeface="+mn-cs"/>
              </a:rPr>
              <a:t>的卷积，由于目标大小和长宽比例可能不一，因此需要多个窗口。</a:t>
            </a:r>
            <a:r>
              <a:rPr lang="en-US" altLang="zh-CN" sz="1200" b="0" i="0" kern="1200" smtClean="0">
                <a:solidFill>
                  <a:schemeClr val="tx1"/>
                </a:solidFill>
                <a:effectLst/>
                <a:latin typeface="+mn-lt"/>
                <a:ea typeface="+mn-ea"/>
                <a:cs typeface="+mn-cs"/>
              </a:rPr>
              <a:t>Anchor </a:t>
            </a:r>
            <a:r>
              <a:rPr lang="zh-CN" altLang="en-US" sz="1200" b="0" i="0" kern="1200" smtClean="0">
                <a:solidFill>
                  <a:schemeClr val="tx1"/>
                </a:solidFill>
                <a:effectLst/>
                <a:latin typeface="+mn-lt"/>
                <a:ea typeface="+mn-ea"/>
                <a:cs typeface="+mn-cs"/>
              </a:rPr>
              <a:t>的机制是，对于一个</a:t>
            </a:r>
            <a:r>
              <a:rPr lang="en-US" altLang="zh-CN" sz="1200" b="0" i="0" kern="1200" smtClean="0">
                <a:solidFill>
                  <a:schemeClr val="tx1"/>
                </a:solidFill>
                <a:effectLst/>
                <a:latin typeface="+mn-lt"/>
                <a:ea typeface="+mn-ea"/>
                <a:cs typeface="+mn-cs"/>
              </a:rPr>
              <a:t>W * H</a:t>
            </a:r>
            <a:r>
              <a:rPr lang="zh-CN" altLang="en-US" sz="1200" b="0" i="0" kern="1200" smtClean="0">
                <a:solidFill>
                  <a:schemeClr val="tx1"/>
                </a:solidFill>
                <a:effectLst/>
                <a:latin typeface="+mn-lt"/>
                <a:ea typeface="+mn-ea"/>
                <a:cs typeface="+mn-cs"/>
              </a:rPr>
              <a:t>小的 </a:t>
            </a:r>
            <a:r>
              <a:rPr lang="en-US" altLang="zh-CN" sz="1200" b="0" i="0" kern="1200" smtClean="0">
                <a:solidFill>
                  <a:schemeClr val="tx1"/>
                </a:solidFill>
                <a:effectLst/>
                <a:latin typeface="+mn-lt"/>
                <a:ea typeface="+mn-ea"/>
                <a:cs typeface="+mn-cs"/>
              </a:rPr>
              <a:t>feature map </a:t>
            </a:r>
            <a:r>
              <a:rPr lang="zh-CN" altLang="en-US" sz="1200" b="0" i="0" kern="1200" smtClean="0">
                <a:solidFill>
                  <a:schemeClr val="tx1"/>
                </a:solidFill>
                <a:effectLst/>
                <a:latin typeface="+mn-lt"/>
                <a:ea typeface="+mn-ea"/>
                <a:cs typeface="+mn-cs"/>
              </a:rPr>
              <a:t>来说，生成的 </a:t>
            </a:r>
            <a:r>
              <a:rPr lang="en-US" altLang="zh-CN" sz="1200" b="0" i="0" kern="1200" smtClean="0">
                <a:solidFill>
                  <a:schemeClr val="tx1"/>
                </a:solidFill>
                <a:effectLst/>
                <a:latin typeface="+mn-lt"/>
                <a:ea typeface="+mn-ea"/>
                <a:cs typeface="+mn-cs"/>
              </a:rPr>
              <a:t>anchor </a:t>
            </a:r>
            <a:r>
              <a:rPr lang="zh-CN" altLang="en-US" sz="1200" b="0" i="0" kern="1200" smtClean="0">
                <a:solidFill>
                  <a:schemeClr val="tx1"/>
                </a:solidFill>
                <a:effectLst/>
                <a:latin typeface="+mn-lt"/>
                <a:ea typeface="+mn-ea"/>
                <a:cs typeface="+mn-cs"/>
              </a:rPr>
              <a:t>总数为</a:t>
            </a:r>
            <a:r>
              <a:rPr lang="en-US" altLang="zh-CN" sz="1200" b="0" i="0" kern="1200" smtClean="0">
                <a:solidFill>
                  <a:schemeClr val="tx1"/>
                </a:solidFill>
                <a:effectLst/>
                <a:latin typeface="+mn-lt"/>
                <a:ea typeface="+mn-ea"/>
                <a:cs typeface="+mn-cs"/>
              </a:rPr>
              <a:t>WxHxk</a:t>
            </a:r>
            <a:r>
              <a:rPr lang="zh-CN" altLang="en-US" sz="1200" b="0" i="0" kern="1200" smtClean="0">
                <a:solidFill>
                  <a:schemeClr val="tx1"/>
                </a:solidFill>
                <a:effectLst/>
                <a:latin typeface="+mn-lt"/>
                <a:ea typeface="+mn-ea"/>
                <a:cs typeface="+mn-cs"/>
              </a:rPr>
              <a:t>，例如</a:t>
            </a:r>
            <a:r>
              <a:rPr lang="en-US" altLang="zh-CN" sz="1200" b="0" i="0" kern="1200" smtClean="0">
                <a:solidFill>
                  <a:schemeClr val="tx1"/>
                </a:solidFill>
                <a:effectLst/>
                <a:latin typeface="+mn-lt"/>
                <a:ea typeface="+mn-ea"/>
                <a:cs typeface="+mn-cs"/>
              </a:rPr>
              <a:t>scale </a:t>
            </a:r>
            <a:r>
              <a:rPr lang="zh-CN" altLang="en-US" sz="1200" b="0" i="0" kern="1200" smtClean="0">
                <a:solidFill>
                  <a:schemeClr val="tx1"/>
                </a:solidFill>
                <a:effectLst/>
                <a:latin typeface="+mn-lt"/>
                <a:ea typeface="+mn-ea"/>
                <a:cs typeface="+mn-cs"/>
              </a:rPr>
              <a:t>为（</a:t>
            </a:r>
            <a:r>
              <a:rPr lang="en-US" altLang="zh-CN" sz="1200" b="0" i="0" kern="1200" smtClean="0">
                <a:solidFill>
                  <a:schemeClr val="tx1"/>
                </a:solidFill>
                <a:effectLst/>
                <a:latin typeface="+mn-lt"/>
                <a:ea typeface="+mn-ea"/>
                <a:cs typeface="+mn-cs"/>
              </a:rPr>
              <a:t>128x128</a:t>
            </a:r>
            <a:r>
              <a:rPr lang="zh-CN" altLang="en-US" sz="1200" b="0" i="0" kern="1200" smtClean="0">
                <a:solidFill>
                  <a:schemeClr val="tx1"/>
                </a:solidFill>
                <a:effectLst/>
                <a:latin typeface="+mn-lt"/>
                <a:ea typeface="+mn-ea"/>
                <a:cs typeface="+mn-cs"/>
              </a:rPr>
              <a:t>，</a:t>
            </a:r>
            <a:r>
              <a:rPr lang="en-US" altLang="zh-CN" sz="1200" b="0" i="0" kern="1200" smtClean="0">
                <a:solidFill>
                  <a:schemeClr val="tx1"/>
                </a:solidFill>
                <a:effectLst/>
                <a:latin typeface="+mn-lt"/>
                <a:ea typeface="+mn-ea"/>
                <a:cs typeface="+mn-cs"/>
              </a:rPr>
              <a:t>256x256</a:t>
            </a:r>
            <a:r>
              <a:rPr lang="zh-CN" altLang="en-US" sz="1200" b="0" i="0" kern="1200" smtClean="0">
                <a:solidFill>
                  <a:schemeClr val="tx1"/>
                </a:solidFill>
                <a:effectLst/>
                <a:latin typeface="+mn-lt"/>
                <a:ea typeface="+mn-ea"/>
                <a:cs typeface="+mn-cs"/>
              </a:rPr>
              <a:t>，</a:t>
            </a:r>
            <a:r>
              <a:rPr lang="en-US" altLang="zh-CN" sz="1200" b="0" i="0" kern="1200" smtClean="0">
                <a:solidFill>
                  <a:schemeClr val="tx1"/>
                </a:solidFill>
                <a:effectLst/>
                <a:latin typeface="+mn-lt"/>
                <a:ea typeface="+mn-ea"/>
                <a:cs typeface="+mn-cs"/>
              </a:rPr>
              <a:t>512x512</a:t>
            </a:r>
            <a:r>
              <a:rPr lang="zh-CN" altLang="en-US" sz="1200" b="0" i="0" kern="1200" smtClean="0">
                <a:solidFill>
                  <a:schemeClr val="tx1"/>
                </a:solidFill>
                <a:effectLst/>
                <a:latin typeface="+mn-lt"/>
                <a:ea typeface="+mn-ea"/>
                <a:cs typeface="+mn-cs"/>
              </a:rPr>
              <a:t>），</a:t>
            </a:r>
            <a:r>
              <a:rPr lang="en-US" altLang="zh-CN" sz="1200" b="0" i="0" kern="1200" smtClean="0">
                <a:solidFill>
                  <a:schemeClr val="tx1"/>
                </a:solidFill>
                <a:effectLst/>
                <a:latin typeface="+mn-lt"/>
                <a:ea typeface="+mn-ea"/>
                <a:cs typeface="+mn-cs"/>
              </a:rPr>
              <a:t>ratio </a:t>
            </a:r>
            <a:r>
              <a:rPr lang="zh-CN" altLang="en-US" sz="1200" b="0" i="0" kern="1200" smtClean="0">
                <a:solidFill>
                  <a:schemeClr val="tx1"/>
                </a:solidFill>
                <a:effectLst/>
                <a:latin typeface="+mn-lt"/>
                <a:ea typeface="+mn-ea"/>
                <a:cs typeface="+mn-cs"/>
              </a:rPr>
              <a:t>为（</a:t>
            </a:r>
            <a:r>
              <a:rPr lang="en-US" altLang="zh-CN" sz="1200" b="0" i="0" kern="1200" smtClean="0">
                <a:solidFill>
                  <a:schemeClr val="tx1"/>
                </a:solidFill>
                <a:effectLst/>
                <a:latin typeface="+mn-lt"/>
                <a:ea typeface="+mn-ea"/>
                <a:cs typeface="+mn-cs"/>
              </a:rPr>
              <a:t>1:2</a:t>
            </a:r>
            <a:r>
              <a:rPr lang="zh-CN" altLang="en-US" sz="1200" b="0" i="0" kern="1200" smtClean="0">
                <a:solidFill>
                  <a:schemeClr val="tx1"/>
                </a:solidFill>
                <a:effectLst/>
                <a:latin typeface="+mn-lt"/>
                <a:ea typeface="+mn-ea"/>
                <a:cs typeface="+mn-cs"/>
              </a:rPr>
              <a:t>，</a:t>
            </a:r>
            <a:r>
              <a:rPr lang="en-US" altLang="zh-CN" sz="1200" b="0" i="0" kern="1200" smtClean="0">
                <a:solidFill>
                  <a:schemeClr val="tx1"/>
                </a:solidFill>
                <a:effectLst/>
                <a:latin typeface="+mn-lt"/>
                <a:ea typeface="+mn-ea"/>
                <a:cs typeface="+mn-cs"/>
              </a:rPr>
              <a:t>1:1</a:t>
            </a:r>
            <a:r>
              <a:rPr lang="zh-CN" altLang="en-US" sz="1200" b="0" i="0" kern="1200" smtClean="0">
                <a:solidFill>
                  <a:schemeClr val="tx1"/>
                </a:solidFill>
                <a:effectLst/>
                <a:latin typeface="+mn-lt"/>
                <a:ea typeface="+mn-ea"/>
                <a:cs typeface="+mn-cs"/>
              </a:rPr>
              <a:t>，</a:t>
            </a:r>
            <a:r>
              <a:rPr lang="en-US" altLang="zh-CN" sz="1200" b="0" i="0" kern="1200" smtClean="0">
                <a:solidFill>
                  <a:schemeClr val="tx1"/>
                </a:solidFill>
                <a:effectLst/>
                <a:latin typeface="+mn-lt"/>
                <a:ea typeface="+mn-ea"/>
                <a:cs typeface="+mn-cs"/>
              </a:rPr>
              <a:t>2:1</a:t>
            </a:r>
            <a:r>
              <a:rPr lang="zh-CN" altLang="en-US" sz="1200" b="0" i="0" kern="1200" smtClean="0">
                <a:solidFill>
                  <a:schemeClr val="tx1"/>
                </a:solidFill>
                <a:effectLst/>
                <a:latin typeface="+mn-lt"/>
                <a:ea typeface="+mn-ea"/>
                <a:cs typeface="+mn-cs"/>
              </a:rPr>
              <a:t>）时，则生成 </a:t>
            </a:r>
            <a:r>
              <a:rPr lang="en-US" altLang="zh-CN" sz="1200" b="0" i="0" kern="1200" smtClean="0">
                <a:solidFill>
                  <a:schemeClr val="tx1"/>
                </a:solidFill>
                <a:effectLst/>
                <a:latin typeface="+mn-lt"/>
                <a:ea typeface="+mn-ea"/>
                <a:cs typeface="+mn-cs"/>
              </a:rPr>
              <a:t>9 </a:t>
            </a:r>
            <a:r>
              <a:rPr lang="zh-CN" altLang="en-US" sz="1200" b="0" i="0" kern="1200" smtClean="0">
                <a:solidFill>
                  <a:schemeClr val="tx1"/>
                </a:solidFill>
                <a:effectLst/>
                <a:latin typeface="+mn-lt"/>
                <a:ea typeface="+mn-ea"/>
                <a:cs typeface="+mn-cs"/>
              </a:rPr>
              <a:t>种 </a:t>
            </a:r>
            <a:r>
              <a:rPr lang="en-US" altLang="zh-CN" sz="1200" b="0" i="0" kern="1200" smtClean="0">
                <a:solidFill>
                  <a:schemeClr val="tx1"/>
                </a:solidFill>
                <a:effectLst/>
                <a:latin typeface="+mn-lt"/>
                <a:ea typeface="+mn-ea"/>
                <a:cs typeface="+mn-cs"/>
              </a:rPr>
              <a:t>anchor </a:t>
            </a:r>
            <a:r>
              <a:rPr lang="zh-CN" altLang="en-US" sz="1200" b="0" i="0" kern="1200" smtClean="0">
                <a:solidFill>
                  <a:schemeClr val="tx1"/>
                </a:solidFill>
                <a:effectLst/>
                <a:latin typeface="+mn-lt"/>
                <a:ea typeface="+mn-ea"/>
                <a:cs typeface="+mn-cs"/>
              </a:rPr>
              <a:t>。</a:t>
            </a:r>
            <a:endParaRPr lang="en-US" altLang="zh-CN" sz="1200" b="0" i="0" kern="120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200" b="0" i="0" kern="1200" smtClean="0">
              <a:solidFill>
                <a:schemeClr val="tx1"/>
              </a:solidFill>
              <a:effectLst/>
              <a:latin typeface="+mn-lt"/>
              <a:ea typeface="+mn-ea"/>
              <a:cs typeface="+mn-cs"/>
            </a:endParaRPr>
          </a:p>
          <a:p>
            <a:r>
              <a:rPr lang="zh-CN" altLang="en-US" smtClean="0"/>
              <a:t>之后，</a:t>
            </a:r>
            <a:r>
              <a:rPr lang="zh-CN" altLang="en-US" dirty="0" smtClean="0"/>
              <a:t>第二个卷积层对应每个滑窗位置输出</a:t>
            </a:r>
            <a:r>
              <a:rPr lang="en-US" altLang="zh-CN" smtClean="0"/>
              <a:t>k</a:t>
            </a:r>
            <a:r>
              <a:rPr lang="zh-CN" altLang="en-US" smtClean="0"/>
              <a:t>个</a:t>
            </a:r>
            <a:r>
              <a:rPr lang="en-US" altLang="zh-CN" smtClean="0"/>
              <a:t>anchor</a:t>
            </a:r>
            <a:r>
              <a:rPr lang="zh-CN" altLang="en-US" smtClean="0"/>
              <a:t>的得分</a:t>
            </a:r>
            <a:r>
              <a:rPr lang="zh-CN" altLang="en-US" dirty="0" smtClean="0"/>
              <a:t>，表示该位置的</a:t>
            </a:r>
            <a:r>
              <a:rPr lang="en-US" altLang="zh-CN" dirty="0" smtClean="0"/>
              <a:t>anchor</a:t>
            </a:r>
            <a:r>
              <a:rPr lang="zh-CN" altLang="en-US" dirty="0" smtClean="0"/>
              <a:t>为物体的概率，这部分总输出长度为</a:t>
            </a:r>
            <a:r>
              <a:rPr lang="en-US" altLang="zh-CN" dirty="0" smtClean="0"/>
              <a:t>2×k(</a:t>
            </a:r>
            <a:r>
              <a:rPr lang="zh-CN" altLang="en-US" dirty="0" smtClean="0"/>
              <a:t>一个</a:t>
            </a:r>
            <a:r>
              <a:rPr lang="en-US" altLang="zh-CN" dirty="0" smtClean="0"/>
              <a:t>anchor</a:t>
            </a:r>
            <a:r>
              <a:rPr lang="zh-CN" altLang="en-US" dirty="0" smtClean="0"/>
              <a:t>对应两个输出：是物体的概率</a:t>
            </a:r>
            <a:r>
              <a:rPr lang="en-US" altLang="zh-CN" dirty="0" smtClean="0"/>
              <a:t>+</a:t>
            </a:r>
            <a:r>
              <a:rPr lang="zh-CN" altLang="en-US" dirty="0" smtClean="0"/>
              <a:t>不是物体的概率</a:t>
            </a:r>
            <a:r>
              <a:rPr lang="en-US" altLang="zh-CN" dirty="0" smtClean="0"/>
              <a:t>)</a:t>
            </a:r>
            <a:r>
              <a:rPr lang="zh-CN" altLang="en-US" dirty="0" smtClean="0"/>
              <a:t>和</a:t>
            </a:r>
            <a:r>
              <a:rPr lang="en-US" altLang="zh-CN" dirty="0" smtClean="0"/>
              <a:t>k</a:t>
            </a:r>
            <a:r>
              <a:rPr lang="zh-CN" altLang="en-US" dirty="0" smtClean="0"/>
              <a:t>个回归后的区域建议</a:t>
            </a:r>
            <a:r>
              <a:rPr lang="en-US" altLang="zh-CN" dirty="0" smtClean="0"/>
              <a:t>(</a:t>
            </a:r>
            <a:r>
              <a:rPr lang="zh-CN" altLang="en-US" dirty="0" smtClean="0"/>
              <a:t>框回归</a:t>
            </a:r>
            <a:r>
              <a:rPr lang="en-US" altLang="zh-CN" dirty="0" smtClean="0"/>
              <a:t>)</a:t>
            </a:r>
            <a:r>
              <a:rPr lang="zh-CN" altLang="en-US" dirty="0" smtClean="0"/>
              <a:t>，一个</a:t>
            </a:r>
            <a:r>
              <a:rPr lang="en-US" altLang="zh-CN" dirty="0" smtClean="0"/>
              <a:t>anchor</a:t>
            </a:r>
            <a:r>
              <a:rPr lang="zh-CN" altLang="en-US" dirty="0" smtClean="0"/>
              <a:t>对应</a:t>
            </a:r>
            <a:r>
              <a:rPr lang="en-US" altLang="zh-CN" dirty="0" smtClean="0"/>
              <a:t>4</a:t>
            </a:r>
            <a:r>
              <a:rPr lang="zh-CN" altLang="en-US" dirty="0" smtClean="0"/>
              <a:t>个框回归参数，因此框回归部分的总输出的长度为</a:t>
            </a:r>
            <a:r>
              <a:rPr lang="en-US" altLang="zh-CN" dirty="0" smtClean="0"/>
              <a:t>4×k</a:t>
            </a:r>
            <a:r>
              <a:rPr lang="zh-CN" altLang="en-US" dirty="0" smtClean="0"/>
              <a:t>，并对得分区域进行非极大值抑制后输出得分</a:t>
            </a:r>
            <a:r>
              <a:rPr lang="en-US" altLang="zh-CN" dirty="0" smtClean="0"/>
              <a:t>Top-N(</a:t>
            </a:r>
            <a:r>
              <a:rPr lang="zh-CN" altLang="en-US" dirty="0" smtClean="0"/>
              <a:t>文中为</a:t>
            </a:r>
            <a:r>
              <a:rPr lang="en-US" altLang="zh-CN" dirty="0" smtClean="0"/>
              <a:t>300</a:t>
            </a:r>
            <a:r>
              <a:rPr lang="en-US" altLang="zh-CN" smtClean="0"/>
              <a:t>)</a:t>
            </a:r>
            <a:r>
              <a:rPr lang="zh-CN" altLang="en-US" smtClean="0"/>
              <a:t>区域</a:t>
            </a:r>
            <a:endParaRPr lang="en-US" altLang="zh-CN" smtClean="0"/>
          </a:p>
          <a:p>
            <a:endParaRPr lang="en-US" altLang="zh-CN" smtClean="0"/>
          </a:p>
          <a:p>
            <a:r>
              <a:rPr lang="zh-CN" altLang="en-US" smtClean="0"/>
              <a:t>为什么是</a:t>
            </a:r>
            <a:r>
              <a:rPr lang="en-US" altLang="zh-CN" smtClean="0"/>
              <a:t>256-d(256</a:t>
            </a:r>
            <a:r>
              <a:rPr lang="zh-CN" altLang="en-US" smtClean="0"/>
              <a:t>通道的</a:t>
            </a:r>
            <a:r>
              <a:rPr lang="en-US" altLang="zh-CN" smtClean="0"/>
              <a:t>feature map)</a:t>
            </a:r>
            <a:r>
              <a:rPr lang="zh-CN" altLang="en-US" smtClean="0"/>
              <a:t>：因为用的网络主体是</a:t>
            </a:r>
            <a:r>
              <a:rPr lang="en-US" altLang="zh-CN" smtClean="0"/>
              <a:t>ZF-5</a:t>
            </a:r>
            <a:r>
              <a:rPr lang="zh-CN" altLang="en-US" smtClean="0"/>
              <a:t>。</a:t>
            </a:r>
            <a:endParaRPr lang="en-US" altLang="zh-CN" smtClean="0"/>
          </a:p>
          <a:p>
            <a:endParaRPr lang="en-US" altLang="zh-CN" sz="1200" b="0" i="0" kern="1200" smtClean="0">
              <a:solidFill>
                <a:schemeClr val="tx1"/>
              </a:solidFill>
              <a:effectLst/>
              <a:latin typeface="+mn-lt"/>
              <a:ea typeface="+mn-ea"/>
              <a:cs typeface="+mn-cs"/>
            </a:endParaRPr>
          </a:p>
          <a:p>
            <a:r>
              <a:rPr lang="en-US" altLang="zh-CN" sz="1200" b="0" i="0" kern="1200" smtClean="0">
                <a:solidFill>
                  <a:schemeClr val="tx1"/>
                </a:solidFill>
                <a:effectLst/>
                <a:latin typeface="+mn-lt"/>
                <a:ea typeface="+mn-ea"/>
                <a:cs typeface="+mn-cs"/>
              </a:rPr>
              <a:t>3x3conv</a:t>
            </a:r>
            <a:r>
              <a:rPr lang="zh-CN" altLang="en-US" sz="1200" b="0" i="0" kern="1200" smtClean="0">
                <a:solidFill>
                  <a:schemeClr val="tx1"/>
                </a:solidFill>
                <a:effectLst/>
                <a:latin typeface="+mn-lt"/>
                <a:ea typeface="+mn-ea"/>
                <a:cs typeface="+mn-cs"/>
              </a:rPr>
              <a:t>：</a:t>
            </a:r>
            <a:r>
              <a:rPr lang="en-US" altLang="zh-CN" sz="1200" b="0" i="0" kern="1200" smtClean="0">
                <a:solidFill>
                  <a:schemeClr val="tx1"/>
                </a:solidFill>
                <a:effectLst/>
                <a:latin typeface="+mn-lt"/>
                <a:ea typeface="+mn-ea"/>
                <a:cs typeface="+mn-cs"/>
              </a:rPr>
              <a:t>conv</a:t>
            </a:r>
            <a:r>
              <a:rPr lang="zh-CN" altLang="en-US" sz="1200" b="0" i="0" kern="1200" smtClean="0">
                <a:solidFill>
                  <a:schemeClr val="tx1"/>
                </a:solidFill>
                <a:effectLst/>
                <a:latin typeface="+mn-lt"/>
                <a:ea typeface="+mn-ea"/>
                <a:cs typeface="+mn-cs"/>
              </a:rPr>
              <a:t>后特征图大小不变，这样特征图的每个像素点都融合了周围</a:t>
            </a:r>
            <a:r>
              <a:rPr lang="en-US" altLang="zh-CN" sz="1200" b="0" i="0" kern="1200" smtClean="0">
                <a:solidFill>
                  <a:schemeClr val="tx1"/>
                </a:solidFill>
                <a:effectLst/>
                <a:latin typeface="+mn-lt"/>
                <a:ea typeface="+mn-ea"/>
                <a:cs typeface="+mn-cs"/>
              </a:rPr>
              <a:t>8</a:t>
            </a:r>
            <a:r>
              <a:rPr lang="zh-CN" altLang="en-US" sz="1200" b="0" i="0" kern="1200" smtClean="0">
                <a:solidFill>
                  <a:schemeClr val="tx1"/>
                </a:solidFill>
                <a:effectLst/>
                <a:latin typeface="+mn-lt"/>
                <a:ea typeface="+mn-ea"/>
                <a:cs typeface="+mn-cs"/>
              </a:rPr>
              <a:t>个点的特征（ </a:t>
            </a:r>
            <a:r>
              <a:rPr lang="en-US" altLang="zh-CN" sz="1200" b="0" i="0" kern="1200" smtClean="0">
                <a:solidFill>
                  <a:schemeClr val="tx1"/>
                </a:solidFill>
                <a:effectLst/>
                <a:latin typeface="+mn-lt"/>
                <a:ea typeface="+mn-ea"/>
                <a:cs typeface="+mn-cs"/>
              </a:rPr>
              <a:t>--&gt; </a:t>
            </a:r>
            <a:r>
              <a:rPr lang="zh-CN" altLang="en-US" sz="1200" b="0" i="0" kern="1200" smtClean="0">
                <a:solidFill>
                  <a:schemeClr val="tx1"/>
                </a:solidFill>
                <a:effectLst/>
                <a:latin typeface="+mn-lt"/>
                <a:ea typeface="+mn-ea"/>
                <a:cs typeface="+mn-cs"/>
              </a:rPr>
              <a:t>可能为了增加每个像素点的鲁棒性）</a:t>
            </a:r>
            <a:endParaRPr lang="en-US" altLang="zh-CN" sz="1200" b="0" i="0" kern="1200" dirty="0" smtClean="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7392B679-AE23-4750-8FB0-6513430B8953}" type="slidenum">
              <a:rPr lang="zh-CN" altLang="en-US" smtClean="0"/>
              <a:t>8</a:t>
            </a:fld>
            <a:endParaRPr lang="zh-CN" altLang="en-US"/>
          </a:p>
        </p:txBody>
      </p:sp>
    </p:spTree>
    <p:extLst>
      <p:ext uri="{BB962C8B-B14F-4D97-AF65-F5344CB8AC3E}">
        <p14:creationId xmlns:p14="http://schemas.microsoft.com/office/powerpoint/2010/main" val="39041357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mtClean="0">
                <a:solidFill>
                  <a:schemeClr val="tx1">
                    <a:lumMod val="75000"/>
                    <a:lumOff val="25000"/>
                  </a:schemeClr>
                </a:solidFill>
                <a:latin typeface="微软雅黑" panose="020B0503020204020204" pitchFamily="34" charset="-122"/>
                <a:ea typeface="微软雅黑" panose="020B0503020204020204" pitchFamily="34" charset="-122"/>
              </a:rPr>
              <a:t>分类损失</a:t>
            </a:r>
            <a:r>
              <a:rPr lang="en-US" altLang="zh-CN" smtClean="0">
                <a:solidFill>
                  <a:schemeClr val="tx1">
                    <a:lumMod val="75000"/>
                    <a:lumOff val="25000"/>
                  </a:schemeClr>
                </a:solidFill>
                <a:latin typeface="微软雅黑" panose="020B0503020204020204" pitchFamily="34" charset="-122"/>
                <a:ea typeface="微软雅黑" panose="020B0503020204020204" pitchFamily="34" charset="-122"/>
              </a:rPr>
              <a:t>Lcls</a:t>
            </a:r>
            <a:r>
              <a:rPr lang="zh-CN" altLang="en-US" smtClean="0">
                <a:solidFill>
                  <a:schemeClr val="tx1">
                    <a:lumMod val="75000"/>
                    <a:lumOff val="25000"/>
                  </a:schemeClr>
                </a:solidFill>
                <a:latin typeface="微软雅黑" panose="020B0503020204020204" pitchFamily="34" charset="-122"/>
                <a:ea typeface="微软雅黑" panose="020B0503020204020204" pitchFamily="34" charset="-122"/>
              </a:rPr>
              <a:t>是两个类别（对象与非对象）之间的对数损失。 对于回归损失，我们使用</a:t>
            </a:r>
            <a:r>
              <a:rPr lang="en-US" altLang="zh-CN" smtClean="0">
                <a:solidFill>
                  <a:schemeClr val="tx1">
                    <a:lumMod val="75000"/>
                    <a:lumOff val="25000"/>
                  </a:schemeClr>
                </a:solidFill>
                <a:latin typeface="微软雅黑" panose="020B0503020204020204" pitchFamily="34" charset="-122"/>
                <a:ea typeface="微软雅黑" panose="020B0503020204020204" pitchFamily="34" charset="-122"/>
              </a:rPr>
              <a:t>Lreg</a:t>
            </a:r>
            <a:r>
              <a:rPr lang="zh-CN" altLang="en-US" smtClean="0">
                <a:solidFill>
                  <a:schemeClr val="tx1">
                    <a:lumMod val="75000"/>
                    <a:lumOff val="25000"/>
                  </a:schemeClr>
                </a:solidFill>
                <a:latin typeface="微软雅黑" panose="020B0503020204020204" pitchFamily="34" charset="-122"/>
                <a:ea typeface="微软雅黑" panose="020B0503020204020204" pitchFamily="34" charset="-122"/>
              </a:rPr>
              <a:t>（</a:t>
            </a:r>
            <a:r>
              <a:rPr lang="en-US" altLang="zh-CN" smtClean="0">
                <a:solidFill>
                  <a:schemeClr val="tx1">
                    <a:lumMod val="75000"/>
                    <a:lumOff val="25000"/>
                  </a:schemeClr>
                </a:solidFill>
                <a:latin typeface="微软雅黑" panose="020B0503020204020204" pitchFamily="34" charset="-122"/>
                <a:ea typeface="微软雅黑" panose="020B0503020204020204" pitchFamily="34" charset="-122"/>
              </a:rPr>
              <a:t>ti</a:t>
            </a:r>
            <a:r>
              <a:rPr lang="zh-CN" altLang="en-US" smtClean="0">
                <a:solidFill>
                  <a:schemeClr val="tx1">
                    <a:lumMod val="75000"/>
                    <a:lumOff val="25000"/>
                  </a:schemeClr>
                </a:solidFill>
                <a:latin typeface="微软雅黑" panose="020B0503020204020204" pitchFamily="34" charset="-122"/>
                <a:ea typeface="微软雅黑" panose="020B0503020204020204" pitchFamily="34" charset="-122"/>
              </a:rPr>
              <a:t>，</a:t>
            </a:r>
            <a:r>
              <a:rPr lang="en-US" altLang="zh-CN" smtClean="0">
                <a:solidFill>
                  <a:schemeClr val="tx1">
                    <a:lumMod val="75000"/>
                    <a:lumOff val="25000"/>
                  </a:schemeClr>
                </a:solidFill>
                <a:latin typeface="微软雅黑" panose="020B0503020204020204" pitchFamily="34" charset="-122"/>
                <a:ea typeface="微软雅黑" panose="020B0503020204020204" pitchFamily="34" charset="-122"/>
              </a:rPr>
              <a:t>t * i</a:t>
            </a:r>
            <a:r>
              <a:rPr lang="zh-CN" altLang="en-US" smtClean="0">
                <a:solidFill>
                  <a:schemeClr val="tx1">
                    <a:lumMod val="75000"/>
                    <a:lumOff val="25000"/>
                  </a:schemeClr>
                </a:solidFill>
                <a:latin typeface="微软雅黑" panose="020B0503020204020204" pitchFamily="34" charset="-122"/>
                <a:ea typeface="微软雅黑" panose="020B0503020204020204" pitchFamily="34" charset="-122"/>
              </a:rPr>
              <a:t>）</a:t>
            </a:r>
            <a:r>
              <a:rPr lang="en-US" altLang="zh-CN" smtClean="0">
                <a:solidFill>
                  <a:schemeClr val="tx1">
                    <a:lumMod val="75000"/>
                    <a:lumOff val="25000"/>
                  </a:schemeClr>
                </a:solidFill>
                <a:latin typeface="微软雅黑" panose="020B0503020204020204" pitchFamily="34" charset="-122"/>
                <a:ea typeface="微软雅黑" panose="020B0503020204020204" pitchFamily="34" charset="-122"/>
              </a:rPr>
              <a:t>= R</a:t>
            </a:r>
            <a:r>
              <a:rPr lang="zh-CN" altLang="en-US" smtClean="0">
                <a:solidFill>
                  <a:schemeClr val="tx1">
                    <a:lumMod val="75000"/>
                    <a:lumOff val="25000"/>
                  </a:schemeClr>
                </a:solidFill>
                <a:latin typeface="微软雅黑" panose="020B0503020204020204" pitchFamily="34" charset="-122"/>
                <a:ea typeface="微软雅黑" panose="020B0503020204020204" pitchFamily="34" charset="-122"/>
              </a:rPr>
              <a:t>（</a:t>
            </a:r>
            <a:r>
              <a:rPr lang="en-US" altLang="zh-CN" smtClean="0">
                <a:solidFill>
                  <a:schemeClr val="tx1">
                    <a:lumMod val="75000"/>
                    <a:lumOff val="25000"/>
                  </a:schemeClr>
                </a:solidFill>
                <a:latin typeface="微软雅黑" panose="020B0503020204020204" pitchFamily="34" charset="-122"/>
                <a:ea typeface="微软雅黑" panose="020B0503020204020204" pitchFamily="34" charset="-122"/>
              </a:rPr>
              <a:t>ti-t * i</a:t>
            </a:r>
            <a:r>
              <a:rPr lang="zh-CN" altLang="en-US" smtClean="0">
                <a:solidFill>
                  <a:schemeClr val="tx1">
                    <a:lumMod val="75000"/>
                    <a:lumOff val="25000"/>
                  </a:schemeClr>
                </a:solidFill>
                <a:latin typeface="微软雅黑" panose="020B0503020204020204" pitchFamily="34" charset="-122"/>
                <a:ea typeface="微软雅黑" panose="020B0503020204020204" pitchFamily="34" charset="-122"/>
              </a:rPr>
              <a:t>），其中</a:t>
            </a:r>
            <a:r>
              <a:rPr lang="en-US" altLang="zh-CN" smtClean="0">
                <a:solidFill>
                  <a:schemeClr val="tx1">
                    <a:lumMod val="75000"/>
                    <a:lumOff val="25000"/>
                  </a:schemeClr>
                </a:solidFill>
                <a:latin typeface="微软雅黑" panose="020B0503020204020204" pitchFamily="34" charset="-122"/>
                <a:ea typeface="微软雅黑" panose="020B0503020204020204" pitchFamily="34" charset="-122"/>
              </a:rPr>
              <a:t>R</a:t>
            </a:r>
            <a:r>
              <a:rPr lang="zh-CN" altLang="en-US" smtClean="0">
                <a:solidFill>
                  <a:schemeClr val="tx1">
                    <a:lumMod val="75000"/>
                    <a:lumOff val="25000"/>
                  </a:schemeClr>
                </a:solidFill>
                <a:latin typeface="微软雅黑" panose="020B0503020204020204" pitchFamily="34" charset="-122"/>
                <a:ea typeface="微软雅黑" panose="020B0503020204020204" pitchFamily="34" charset="-122"/>
              </a:rPr>
              <a:t>是平滑</a:t>
            </a:r>
            <a:r>
              <a:rPr lang="en-US" altLang="zh-CN" smtClean="0">
                <a:solidFill>
                  <a:schemeClr val="tx1">
                    <a:lumMod val="75000"/>
                    <a:lumOff val="25000"/>
                  </a:schemeClr>
                </a:solidFill>
                <a:latin typeface="微软雅黑" panose="020B0503020204020204" pitchFamily="34" charset="-122"/>
                <a:ea typeface="微软雅黑" panose="020B0503020204020204" pitchFamily="34" charset="-122"/>
              </a:rPr>
              <a:t>L1</a:t>
            </a:r>
            <a:r>
              <a:rPr lang="zh-CN" altLang="en-US" smtClean="0">
                <a:solidFill>
                  <a:schemeClr val="tx1">
                    <a:lumMod val="75000"/>
                    <a:lumOff val="25000"/>
                  </a:schemeClr>
                </a:solidFill>
                <a:latin typeface="微软雅黑" panose="020B0503020204020204" pitchFamily="34" charset="-122"/>
                <a:ea typeface="微软雅黑" panose="020B0503020204020204" pitchFamily="34" charset="-122"/>
              </a:rPr>
              <a:t>损失。</a:t>
            </a:r>
            <a:endParaRPr lang="en-US" altLang="zh-CN" smtClean="0">
              <a:solidFill>
                <a:schemeClr val="tx1">
                  <a:lumMod val="75000"/>
                  <a:lumOff val="25000"/>
                </a:schemeClr>
              </a:solidFill>
              <a:latin typeface="微软雅黑" panose="020B0503020204020204" pitchFamily="34" charset="-122"/>
              <a:ea typeface="微软雅黑" panose="020B0503020204020204" pitchFamily="34" charset="-122"/>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mtClean="0">
                <a:solidFill>
                  <a:schemeClr val="tx1">
                    <a:lumMod val="75000"/>
                    <a:lumOff val="25000"/>
                  </a:schemeClr>
                </a:solidFill>
                <a:latin typeface="微软雅黑" panose="020B0503020204020204" pitchFamily="34" charset="-122"/>
                <a:ea typeface="微软雅黑" panose="020B0503020204020204" pitchFamily="34" charset="-122"/>
              </a:rPr>
              <a:t>Smoth L1</a:t>
            </a:r>
            <a:r>
              <a:rPr lang="zh-CN" altLang="en-US" smtClean="0">
                <a:solidFill>
                  <a:schemeClr val="tx1">
                    <a:lumMod val="75000"/>
                    <a:lumOff val="25000"/>
                  </a:schemeClr>
                </a:solidFill>
                <a:latin typeface="微软雅黑" panose="020B0503020204020204" pitchFamily="34" charset="-122"/>
                <a:ea typeface="微软雅黑" panose="020B0503020204020204" pitchFamily="34" charset="-122"/>
              </a:rPr>
              <a:t>：</a:t>
            </a:r>
            <a:r>
              <a:rPr lang="en-US" altLang="zh-CN" smtClean="0">
                <a:solidFill>
                  <a:schemeClr val="tx1">
                    <a:lumMod val="75000"/>
                    <a:lumOff val="25000"/>
                  </a:schemeClr>
                </a:solidFill>
                <a:latin typeface="微软雅黑" panose="020B0503020204020204" pitchFamily="34" charset="-122"/>
                <a:ea typeface="微软雅黑" panose="020B0503020204020204" pitchFamily="34" charset="-122"/>
              </a:rPr>
              <a:t>if |x|&lt;1?   </a:t>
            </a:r>
            <a:r>
              <a:rPr lang="en-US" altLang="zh-CN" baseline="0" smtClean="0">
                <a:solidFill>
                  <a:schemeClr val="tx1">
                    <a:lumMod val="75000"/>
                    <a:lumOff val="25000"/>
                  </a:schemeClr>
                </a:solidFill>
                <a:latin typeface="微软雅黑" panose="020B0503020204020204" pitchFamily="34" charset="-122"/>
                <a:ea typeface="微软雅黑" panose="020B0503020204020204" pitchFamily="34" charset="-122"/>
              </a:rPr>
              <a:t> 0.5x²   :   |x|</a:t>
            </a:r>
            <a:r>
              <a:rPr lang="zh-CN" altLang="en-US" smtClean="0">
                <a:solidFill>
                  <a:schemeClr val="tx1">
                    <a:lumMod val="75000"/>
                    <a:lumOff val="25000"/>
                  </a:schemeClr>
                </a:solidFill>
                <a:latin typeface="微软雅黑" panose="020B0503020204020204" pitchFamily="34" charset="-122"/>
                <a:ea typeface="微软雅黑" panose="020B0503020204020204" pitchFamily="34" charset="-122"/>
              </a:rPr>
              <a:t> </a:t>
            </a:r>
            <a:r>
              <a:rPr lang="en-US" altLang="zh-CN" smtClean="0">
                <a:solidFill>
                  <a:schemeClr val="tx1">
                    <a:lumMod val="75000"/>
                    <a:lumOff val="25000"/>
                  </a:schemeClr>
                </a:solidFill>
                <a:latin typeface="微软雅黑" panose="020B0503020204020204" pitchFamily="34" charset="-122"/>
                <a:ea typeface="微软雅黑" panose="020B0503020204020204" pitchFamily="34" charset="-122"/>
              </a:rPr>
              <a:t>-0.5</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mtClean="0">
              <a:solidFill>
                <a:schemeClr val="tx1">
                  <a:lumMod val="75000"/>
                  <a:lumOff val="25000"/>
                </a:schemeClr>
              </a:solidFill>
              <a:latin typeface="微软雅黑" panose="020B0503020204020204" pitchFamily="34" charset="-122"/>
              <a:ea typeface="微软雅黑" panose="020B0503020204020204" pitchFamily="34" charset="-122"/>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mtClean="0">
                <a:solidFill>
                  <a:schemeClr val="tx1">
                    <a:lumMod val="75000"/>
                    <a:lumOff val="25000"/>
                  </a:schemeClr>
                </a:solidFill>
                <a:latin typeface="微软雅黑" panose="020B0503020204020204" pitchFamily="34" charset="-122"/>
                <a:ea typeface="微软雅黑" panose="020B0503020204020204" pitchFamily="34" charset="-122"/>
              </a:rPr>
              <a:t>p * iLreg</a:t>
            </a:r>
            <a:r>
              <a:rPr lang="zh-CN" altLang="en-US" smtClean="0">
                <a:solidFill>
                  <a:schemeClr val="tx1">
                    <a:lumMod val="75000"/>
                    <a:lumOff val="25000"/>
                  </a:schemeClr>
                </a:solidFill>
                <a:latin typeface="微软雅黑" panose="020B0503020204020204" pitchFamily="34" charset="-122"/>
                <a:ea typeface="微软雅黑" panose="020B0503020204020204" pitchFamily="34" charset="-122"/>
              </a:rPr>
              <a:t>表示仅对正锚点（</a:t>
            </a:r>
            <a:r>
              <a:rPr lang="en-US" altLang="zh-CN" smtClean="0">
                <a:solidFill>
                  <a:schemeClr val="tx1">
                    <a:lumMod val="75000"/>
                    <a:lumOff val="25000"/>
                  </a:schemeClr>
                </a:solidFill>
                <a:latin typeface="微软雅黑" panose="020B0503020204020204" pitchFamily="34" charset="-122"/>
                <a:ea typeface="微软雅黑" panose="020B0503020204020204" pitchFamily="34" charset="-122"/>
              </a:rPr>
              <a:t>p * i = 1</a:t>
            </a:r>
            <a:r>
              <a:rPr lang="zh-CN" altLang="en-US" smtClean="0">
                <a:solidFill>
                  <a:schemeClr val="tx1">
                    <a:lumMod val="75000"/>
                    <a:lumOff val="25000"/>
                  </a:schemeClr>
                </a:solidFill>
                <a:latin typeface="微软雅黑" panose="020B0503020204020204" pitchFamily="34" charset="-122"/>
                <a:ea typeface="微软雅黑" panose="020B0503020204020204" pitchFamily="34" charset="-122"/>
              </a:rPr>
              <a:t>）激活回归损失，否则对回归损失禁用（</a:t>
            </a:r>
            <a:r>
              <a:rPr lang="en-US" altLang="zh-CN" smtClean="0">
                <a:solidFill>
                  <a:schemeClr val="tx1">
                    <a:lumMod val="75000"/>
                    <a:lumOff val="25000"/>
                  </a:schemeClr>
                </a:solidFill>
                <a:latin typeface="微软雅黑" panose="020B0503020204020204" pitchFamily="34" charset="-122"/>
                <a:ea typeface="微软雅黑" panose="020B0503020204020204" pitchFamily="34" charset="-122"/>
              </a:rPr>
              <a:t>p * i = 0</a:t>
            </a:r>
            <a:r>
              <a:rPr lang="zh-CN" altLang="en-US" smtClean="0">
                <a:solidFill>
                  <a:schemeClr val="tx1">
                    <a:lumMod val="75000"/>
                    <a:lumOff val="25000"/>
                  </a:schemeClr>
                </a:solidFill>
                <a:latin typeface="微软雅黑" panose="020B0503020204020204" pitchFamily="34" charset="-122"/>
                <a:ea typeface="微软雅黑" panose="020B0503020204020204" pitchFamily="34" charset="-122"/>
              </a:rPr>
              <a:t>）。 </a:t>
            </a:r>
            <a:endParaRPr lang="en-US" altLang="zh-CN" smtClean="0">
              <a:solidFill>
                <a:schemeClr val="tx1">
                  <a:lumMod val="75000"/>
                  <a:lumOff val="25000"/>
                </a:schemeClr>
              </a:solidFill>
              <a:latin typeface="微软雅黑" panose="020B0503020204020204" pitchFamily="34" charset="-122"/>
              <a:ea typeface="微软雅黑" panose="020B0503020204020204" pitchFamily="34" charset="-122"/>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mtClean="0">
                <a:solidFill>
                  <a:schemeClr val="tx1">
                    <a:lumMod val="75000"/>
                    <a:lumOff val="25000"/>
                  </a:schemeClr>
                </a:solidFill>
                <a:latin typeface="微软雅黑" panose="020B0503020204020204" pitchFamily="34" charset="-122"/>
                <a:ea typeface="微软雅黑" panose="020B0503020204020204" pitchFamily="34" charset="-122"/>
              </a:rPr>
              <a:t>Ncls </a:t>
            </a:r>
            <a:r>
              <a:rPr lang="zh-CN" altLang="en-US" smtClean="0">
                <a:solidFill>
                  <a:schemeClr val="tx1">
                    <a:lumMod val="75000"/>
                    <a:lumOff val="25000"/>
                  </a:schemeClr>
                </a:solidFill>
                <a:latin typeface="微软雅黑" panose="020B0503020204020204" pitchFamily="34" charset="-122"/>
                <a:ea typeface="微软雅黑" panose="020B0503020204020204" pitchFamily="34" charset="-122"/>
              </a:rPr>
              <a:t>：</a:t>
            </a:r>
            <a:r>
              <a:rPr lang="en-US" altLang="zh-CN" smtClean="0">
                <a:solidFill>
                  <a:schemeClr val="tx1">
                    <a:lumMod val="75000"/>
                    <a:lumOff val="25000"/>
                  </a:schemeClr>
                </a:solidFill>
                <a:latin typeface="微软雅黑" panose="020B0503020204020204" pitchFamily="34" charset="-122"/>
                <a:ea typeface="微软雅黑" panose="020B0503020204020204" pitchFamily="34" charset="-122"/>
              </a:rPr>
              <a:t> mini batch</a:t>
            </a:r>
            <a:r>
              <a:rPr lang="zh-CN" altLang="en-US" smtClean="0">
                <a:solidFill>
                  <a:schemeClr val="tx1">
                    <a:lumMod val="75000"/>
                    <a:lumOff val="25000"/>
                  </a:schemeClr>
                </a:solidFill>
                <a:latin typeface="微软雅黑" panose="020B0503020204020204" pitchFamily="34" charset="-122"/>
                <a:ea typeface="微软雅黑" panose="020B0503020204020204" pitchFamily="34" charset="-122"/>
              </a:rPr>
              <a:t>的大小</a:t>
            </a:r>
            <a:endParaRPr lang="en-US" altLang="zh-CN" smtClean="0">
              <a:solidFill>
                <a:schemeClr val="tx1">
                  <a:lumMod val="75000"/>
                  <a:lumOff val="25000"/>
                </a:schemeClr>
              </a:solidFill>
              <a:latin typeface="微软雅黑" panose="020B0503020204020204" pitchFamily="34" charset="-122"/>
              <a:ea typeface="微软雅黑" panose="020B0503020204020204" pitchFamily="34" charset="-122"/>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mtClean="0">
                <a:solidFill>
                  <a:schemeClr val="tx1">
                    <a:lumMod val="75000"/>
                    <a:lumOff val="25000"/>
                  </a:schemeClr>
                </a:solidFill>
                <a:latin typeface="微软雅黑" panose="020B0503020204020204" pitchFamily="34" charset="-122"/>
                <a:ea typeface="微软雅黑" panose="020B0503020204020204" pitchFamily="34" charset="-122"/>
              </a:rPr>
              <a:t>Nreg </a:t>
            </a:r>
            <a:r>
              <a:rPr lang="zh-CN" altLang="en-US" smtClean="0">
                <a:solidFill>
                  <a:schemeClr val="tx1">
                    <a:lumMod val="75000"/>
                    <a:lumOff val="25000"/>
                  </a:schemeClr>
                </a:solidFill>
                <a:latin typeface="微软雅黑" panose="020B0503020204020204" pitchFamily="34" charset="-122"/>
                <a:ea typeface="微软雅黑" panose="020B0503020204020204" pitchFamily="34" charset="-122"/>
              </a:rPr>
              <a:t>：锚点框数量</a:t>
            </a:r>
            <a:endParaRPr lang="en-US" altLang="zh-CN" smtClean="0">
              <a:solidFill>
                <a:schemeClr val="tx1">
                  <a:lumMod val="75000"/>
                  <a:lumOff val="25000"/>
                </a:schemeClr>
              </a:solidFill>
              <a:latin typeface="微软雅黑" panose="020B0503020204020204" pitchFamily="34" charset="-122"/>
              <a:ea typeface="微软雅黑" panose="020B0503020204020204" pitchFamily="34" charset="-122"/>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smtClean="0"/>
              <a:t> </a:t>
            </a:r>
            <a:r>
              <a:rPr lang="el-GR" altLang="zh-CN" sz="1200" smtClean="0"/>
              <a:t>λ</a:t>
            </a:r>
            <a:r>
              <a:rPr lang="zh-CN" altLang="en-US" sz="1200" smtClean="0"/>
              <a:t>：目的使</a:t>
            </a:r>
            <a:r>
              <a:rPr lang="en-US" altLang="zh-CN" sz="1200" smtClean="0"/>
              <a:t>cls</a:t>
            </a:r>
            <a:r>
              <a:rPr lang="zh-CN" altLang="en-US" sz="1200" smtClean="0"/>
              <a:t>与</a:t>
            </a:r>
            <a:r>
              <a:rPr lang="en-US" altLang="zh-CN" sz="1200" smtClean="0"/>
              <a:t>reg</a:t>
            </a:r>
            <a:r>
              <a:rPr lang="zh-CN" altLang="en-US" sz="1200" smtClean="0"/>
              <a:t>的权重大致相等</a:t>
            </a:r>
            <a:endParaRPr lang="en-US" altLang="zh-CN" sz="120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smtClean="0">
                <a:solidFill>
                  <a:schemeClr val="tx1">
                    <a:lumMod val="75000"/>
                    <a:lumOff val="25000"/>
                  </a:schemeClr>
                </a:solidFill>
                <a:latin typeface="微软雅黑" panose="020B0503020204020204" pitchFamily="34" charset="-122"/>
                <a:ea typeface="微软雅黑" panose="020B0503020204020204" pitchFamily="34" charset="-122"/>
              </a:rPr>
              <a:t>Lcls</a:t>
            </a:r>
            <a:r>
              <a:rPr lang="zh-CN" altLang="en-US" sz="1200" smtClean="0">
                <a:solidFill>
                  <a:schemeClr val="tx1">
                    <a:lumMod val="75000"/>
                    <a:lumOff val="25000"/>
                  </a:schemeClr>
                </a:solidFill>
                <a:latin typeface="微软雅黑" panose="020B0503020204020204" pitchFamily="34" charset="-122"/>
                <a:ea typeface="微软雅黑" panose="020B0503020204020204" pitchFamily="34" charset="-122"/>
              </a:rPr>
              <a:t>：交叉熵损失，即</a:t>
            </a:r>
            <a:r>
              <a:rPr lang="en-US" altLang="zh-CN" sz="1200" smtClean="0">
                <a:solidFill>
                  <a:schemeClr val="tx1">
                    <a:lumMod val="75000"/>
                    <a:lumOff val="25000"/>
                  </a:schemeClr>
                </a:solidFill>
                <a:latin typeface="微软雅黑" panose="020B0503020204020204" pitchFamily="34" charset="-122"/>
                <a:ea typeface="微软雅黑" panose="020B0503020204020204" pitchFamily="34" charset="-122"/>
              </a:rPr>
              <a:t>log</a:t>
            </a:r>
            <a:r>
              <a:rPr lang="zh-CN" altLang="en-US" sz="1200" smtClean="0">
                <a:solidFill>
                  <a:schemeClr val="tx1">
                    <a:lumMod val="75000"/>
                    <a:lumOff val="25000"/>
                  </a:schemeClr>
                </a:solidFill>
                <a:latin typeface="微软雅黑" panose="020B0503020204020204" pitchFamily="34" charset="-122"/>
                <a:ea typeface="微软雅黑" panose="020B0503020204020204" pitchFamily="34" charset="-122"/>
              </a:rPr>
              <a:t>损失</a:t>
            </a:r>
            <a:endParaRPr lang="en-US" altLang="zh-CN" sz="1200" smtClean="0">
              <a:solidFill>
                <a:schemeClr val="tx1">
                  <a:lumMod val="75000"/>
                  <a:lumOff val="25000"/>
                </a:schemeClr>
              </a:solidFill>
              <a:latin typeface="微软雅黑" panose="020B0503020204020204" pitchFamily="34" charset="-122"/>
              <a:ea typeface="微软雅黑" panose="020B0503020204020204" pitchFamily="34" charset="-122"/>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smtClean="0">
                <a:solidFill>
                  <a:schemeClr val="tx1">
                    <a:lumMod val="75000"/>
                    <a:lumOff val="25000"/>
                  </a:schemeClr>
                </a:solidFill>
                <a:latin typeface="微软雅黑" panose="020B0503020204020204" pitchFamily="34" charset="-122"/>
                <a:ea typeface="微软雅黑" panose="020B0503020204020204" pitchFamily="34" charset="-122"/>
              </a:rPr>
              <a:t>Lreg</a:t>
            </a:r>
            <a:r>
              <a:rPr lang="zh-CN" altLang="en-US" sz="1200" smtClean="0">
                <a:solidFill>
                  <a:schemeClr val="tx1">
                    <a:lumMod val="75000"/>
                    <a:lumOff val="25000"/>
                  </a:schemeClr>
                </a:solidFill>
                <a:latin typeface="微软雅黑" panose="020B0503020204020204" pitchFamily="34" charset="-122"/>
                <a:ea typeface="微软雅黑" panose="020B0503020204020204" pitchFamily="34" charset="-122"/>
              </a:rPr>
              <a:t>：平滑</a:t>
            </a:r>
            <a:r>
              <a:rPr lang="en-US" altLang="zh-CN" sz="1200" smtClean="0">
                <a:solidFill>
                  <a:schemeClr val="tx1">
                    <a:lumMod val="75000"/>
                    <a:lumOff val="25000"/>
                  </a:schemeClr>
                </a:solidFill>
                <a:latin typeface="微软雅黑" panose="020B0503020204020204" pitchFamily="34" charset="-122"/>
                <a:ea typeface="微软雅黑" panose="020B0503020204020204" pitchFamily="34" charset="-122"/>
              </a:rPr>
              <a:t>L1</a:t>
            </a:r>
            <a:r>
              <a:rPr lang="zh-CN" altLang="en-US" sz="1200" smtClean="0">
                <a:solidFill>
                  <a:schemeClr val="tx1">
                    <a:lumMod val="75000"/>
                    <a:lumOff val="25000"/>
                  </a:schemeClr>
                </a:solidFill>
                <a:latin typeface="微软雅黑" panose="020B0503020204020204" pitchFamily="34" charset="-122"/>
                <a:ea typeface="微软雅黑" panose="020B0503020204020204" pitchFamily="34" charset="-122"/>
              </a:rPr>
              <a:t>损失</a:t>
            </a:r>
            <a:endParaRPr lang="en-US" altLang="zh-CN" smtClean="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fld id="{7392B679-AE23-4750-8FB0-6513430B8953}" type="slidenum">
              <a:rPr lang="zh-CN" altLang="en-US" smtClean="0"/>
              <a:t>9</a:t>
            </a:fld>
            <a:endParaRPr lang="zh-CN" altLang="en-US"/>
          </a:p>
        </p:txBody>
      </p:sp>
    </p:spTree>
    <p:extLst>
      <p:ext uri="{BB962C8B-B14F-4D97-AF65-F5344CB8AC3E}">
        <p14:creationId xmlns:p14="http://schemas.microsoft.com/office/powerpoint/2010/main" val="3425754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7819"/>
            <a:ext cx="7772400" cy="1102519"/>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t>2019/10/27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04787"/>
            <a:ext cx="3008313" cy="871538"/>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2019/10/27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0"/>
            <a:ext cx="5486400" cy="425054"/>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2019/10/27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t>2019/10/27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05979"/>
            <a:ext cx="2057400" cy="4388644"/>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05979"/>
            <a:ext cx="6019800" cy="4388644"/>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t>2019/10/27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17" name="图片 1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2866"/>
            <a:ext cx="9144001" cy="5146366"/>
          </a:xfrm>
          <a:prstGeom prst="rect">
            <a:avLst/>
          </a:prstGeom>
        </p:spPr>
      </p:pic>
      <p:cxnSp>
        <p:nvCxnSpPr>
          <p:cNvPr id="7" name="直接连接符 6"/>
          <p:cNvCxnSpPr/>
          <p:nvPr userDrawn="1"/>
        </p:nvCxnSpPr>
        <p:spPr>
          <a:xfrm>
            <a:off x="755576" y="625398"/>
            <a:ext cx="7848872"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nvGrpSpPr>
          <p:cNvPr id="12" name="Group 7"/>
          <p:cNvGrpSpPr>
            <a:grpSpLocks/>
          </p:cNvGrpSpPr>
          <p:nvPr userDrawn="1"/>
        </p:nvGrpSpPr>
        <p:grpSpPr bwMode="auto">
          <a:xfrm>
            <a:off x="323528" y="292895"/>
            <a:ext cx="390372" cy="205979"/>
            <a:chOff x="0" y="0"/>
            <a:chExt cx="1041399" cy="549275"/>
          </a:xfrm>
        </p:grpSpPr>
        <p:sp>
          <p:nvSpPr>
            <p:cNvPr id="13" name="Freeform 16"/>
            <p:cNvSpPr>
              <a:spLocks/>
            </p:cNvSpPr>
            <p:nvPr/>
          </p:nvSpPr>
          <p:spPr bwMode="auto">
            <a:xfrm>
              <a:off x="0" y="0"/>
              <a:ext cx="361950" cy="549275"/>
            </a:xfrm>
            <a:custGeom>
              <a:avLst/>
              <a:gdLst>
                <a:gd name="T0" fmla="*/ 4 w 400"/>
                <a:gd name="T1" fmla="*/ 92 h 608"/>
                <a:gd name="T2" fmla="*/ 96 w 400"/>
                <a:gd name="T3" fmla="*/ 0 h 608"/>
                <a:gd name="T4" fmla="*/ 400 w 400"/>
                <a:gd name="T5" fmla="*/ 304 h 608"/>
                <a:gd name="T6" fmla="*/ 96 w 400"/>
                <a:gd name="T7" fmla="*/ 608 h 608"/>
                <a:gd name="T8" fmla="*/ 0 w 400"/>
                <a:gd name="T9" fmla="*/ 512 h 608"/>
                <a:gd name="T10" fmla="*/ 212 w 400"/>
                <a:gd name="T11" fmla="*/ 300 h 608"/>
                <a:gd name="T12" fmla="*/ 4 w 400"/>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400" h="608">
                  <a:moveTo>
                    <a:pt x="4" y="92"/>
                  </a:moveTo>
                  <a:lnTo>
                    <a:pt x="96" y="0"/>
                  </a:lnTo>
                  <a:lnTo>
                    <a:pt x="400" y="304"/>
                  </a:lnTo>
                  <a:lnTo>
                    <a:pt x="96" y="608"/>
                  </a:lnTo>
                  <a:lnTo>
                    <a:pt x="0" y="512"/>
                  </a:lnTo>
                  <a:lnTo>
                    <a:pt x="212" y="300"/>
                  </a:lnTo>
                  <a:lnTo>
                    <a:pt x="4" y="92"/>
                  </a:lnTo>
                  <a:close/>
                </a:path>
              </a:pathLst>
            </a:custGeom>
            <a:solidFill>
              <a:srgbClr val="005DA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 name="Freeform 17"/>
            <p:cNvSpPr>
              <a:spLocks/>
            </p:cNvSpPr>
            <p:nvPr/>
          </p:nvSpPr>
          <p:spPr bwMode="auto">
            <a:xfrm>
              <a:off x="338137" y="0"/>
              <a:ext cx="360362" cy="549275"/>
            </a:xfrm>
            <a:custGeom>
              <a:avLst/>
              <a:gdLst>
                <a:gd name="T0" fmla="*/ 4 w 399"/>
                <a:gd name="T1" fmla="*/ 92 h 608"/>
                <a:gd name="T2" fmla="*/ 96 w 399"/>
                <a:gd name="T3" fmla="*/ 0 h 608"/>
                <a:gd name="T4" fmla="*/ 399 w 399"/>
                <a:gd name="T5" fmla="*/ 304 h 608"/>
                <a:gd name="T6" fmla="*/ 96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6" y="0"/>
                  </a:lnTo>
                  <a:lnTo>
                    <a:pt x="399" y="304"/>
                  </a:lnTo>
                  <a:lnTo>
                    <a:pt x="96" y="608"/>
                  </a:lnTo>
                  <a:lnTo>
                    <a:pt x="0" y="512"/>
                  </a:lnTo>
                  <a:lnTo>
                    <a:pt x="212" y="300"/>
                  </a:lnTo>
                  <a:lnTo>
                    <a:pt x="4" y="92"/>
                  </a:lnTo>
                  <a:close/>
                </a:path>
              </a:pathLst>
            </a:custGeom>
            <a:solidFill>
              <a:srgbClr val="3992D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 name="Freeform 18"/>
            <p:cNvSpPr>
              <a:spLocks/>
            </p:cNvSpPr>
            <p:nvPr/>
          </p:nvSpPr>
          <p:spPr bwMode="auto">
            <a:xfrm>
              <a:off x="681037" y="0"/>
              <a:ext cx="360362" cy="549275"/>
            </a:xfrm>
            <a:custGeom>
              <a:avLst/>
              <a:gdLst>
                <a:gd name="T0" fmla="*/ 4 w 399"/>
                <a:gd name="T1" fmla="*/ 92 h 608"/>
                <a:gd name="T2" fmla="*/ 95 w 399"/>
                <a:gd name="T3" fmla="*/ 0 h 608"/>
                <a:gd name="T4" fmla="*/ 399 w 399"/>
                <a:gd name="T5" fmla="*/ 304 h 608"/>
                <a:gd name="T6" fmla="*/ 95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5" y="0"/>
                  </a:lnTo>
                  <a:lnTo>
                    <a:pt x="399" y="304"/>
                  </a:lnTo>
                  <a:lnTo>
                    <a:pt x="95" y="608"/>
                  </a:lnTo>
                  <a:lnTo>
                    <a:pt x="0" y="512"/>
                  </a:lnTo>
                  <a:lnTo>
                    <a:pt x="212" y="300"/>
                  </a:lnTo>
                  <a:lnTo>
                    <a:pt x="4" y="92"/>
                  </a:lnTo>
                  <a:close/>
                </a:path>
              </a:pathLst>
            </a:custGeom>
            <a:solidFill>
              <a:srgbClr val="F796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18" name="TextBox 15"/>
          <p:cNvSpPr txBox="1"/>
          <p:nvPr userDrawn="1"/>
        </p:nvSpPr>
        <p:spPr>
          <a:xfrm>
            <a:off x="8100392" y="241995"/>
            <a:ext cx="671347" cy="369332"/>
          </a:xfrm>
          <a:prstGeom prst="rect">
            <a:avLst/>
          </a:prstGeom>
          <a:noFill/>
        </p:spPr>
        <p:txBody>
          <a:bodyPr wrap="square" rtlCol="0">
            <a:spAutoFit/>
          </a:bodyPr>
          <a:lstStyle/>
          <a:p>
            <a:pPr algn="ctr"/>
            <a:fld id="{2EEF1883-7A0E-4F66-9932-E581691AD397}" type="slidenum">
              <a:rPr lang="zh-CN" altLang="en-US" sz="1800" b="0" smtClean="0">
                <a:solidFill>
                  <a:schemeClr val="accent1"/>
                </a:solidFill>
                <a:latin typeface="微软雅黑 Light" panose="020B0502040204020203" pitchFamily="34" charset="-122"/>
                <a:ea typeface="微软雅黑 Light" panose="020B0502040204020203" pitchFamily="34" charset="-122"/>
              </a:rPr>
              <a:pPr algn="ctr"/>
              <a:t>‹#›</a:t>
            </a:fld>
            <a:r>
              <a:rPr lang="zh-CN" altLang="en-US" sz="1800" b="0" dirty="0" smtClean="0">
                <a:solidFill>
                  <a:schemeClr val="accent1"/>
                </a:solidFill>
                <a:latin typeface="微软雅黑 Light" panose="020B0502040204020203" pitchFamily="34" charset="-122"/>
                <a:ea typeface="微软雅黑 Light" panose="020B0502040204020203" pitchFamily="34" charset="-122"/>
              </a:rPr>
              <a:t> </a:t>
            </a:r>
            <a:endParaRPr lang="zh-CN" altLang="en-US" sz="1800" b="0" dirty="0">
              <a:solidFill>
                <a:schemeClr val="accent1"/>
              </a:solidFill>
              <a:latin typeface="微软雅黑 Light" panose="020B0502040204020203" pitchFamily="34" charset="-122"/>
              <a:ea typeface="微软雅黑 Light" panose="020B0502040204020203"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2866"/>
            <a:ext cx="9144001" cy="5146366"/>
          </a:xfrm>
          <a:prstGeom prst="rect">
            <a:avLst/>
          </a:prstGeom>
        </p:spPr>
      </p:pic>
    </p:spTree>
    <p:extLst>
      <p:ext uri="{BB962C8B-B14F-4D97-AF65-F5344CB8AC3E}">
        <p14:creationId xmlns:p14="http://schemas.microsoft.com/office/powerpoint/2010/main" val="983114887"/>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标题和内容">
    <p:spTree>
      <p:nvGrpSpPr>
        <p:cNvPr id="1" name=""/>
        <p:cNvGrpSpPr/>
        <p:nvPr/>
      </p:nvGrpSpPr>
      <p:grpSpPr>
        <a:xfrm>
          <a:off x="0" y="0"/>
          <a:ext cx="0" cy="0"/>
          <a:chOff x="0" y="0"/>
          <a:chExt cx="0" cy="0"/>
        </a:xfrm>
      </p:grpSpPr>
      <p:pic>
        <p:nvPicPr>
          <p:cNvPr id="5" name="图片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2866"/>
            <a:ext cx="9144001" cy="5146366"/>
          </a:xfrm>
          <a:prstGeom prst="rect">
            <a:avLst/>
          </a:prstGeom>
        </p:spPr>
      </p:pic>
    </p:spTree>
    <p:extLst>
      <p:ext uri="{BB962C8B-B14F-4D97-AF65-F5344CB8AC3E}">
        <p14:creationId xmlns:p14="http://schemas.microsoft.com/office/powerpoint/2010/main" val="1045121283"/>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5176"/>
            <a:ext cx="7772400" cy="1021556"/>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2019/10/27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t>2019/10/27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530820CF-B880-4189-942D-D702A7CBA730}" type="datetimeFigureOut">
              <a:rPr lang="zh-CN" altLang="en-US" smtClean="0"/>
              <a:t>2019/10/27</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530820CF-B880-4189-942D-D702A7CBA730}" type="datetimeFigureOut">
              <a:rPr lang="zh-CN" altLang="en-US" smtClean="0"/>
              <a:t>2019/10/27</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2019/10/27</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t>2019/10/27</a:t>
            </a:fld>
            <a:endParaRPr lang="zh-CN" altLang="en-US"/>
          </a:p>
        </p:txBody>
      </p:sp>
      <p:sp>
        <p:nvSpPr>
          <p:cNvPr id="5" name="页脚占位符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61"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1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1.jpeg"/></Relationships>
</file>

<file path=ppt/slides/_rels/slide12.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slide" Target="slide22.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slide" Target="slide5.xml"/><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customXml" Target="../ink/ink3.xml"/><Relationship Id="rId3" Type="http://schemas.openxmlformats.org/officeDocument/2006/relationships/customXml" Target="../ink/ink1.xml"/><Relationship Id="rId7" Type="http://schemas.openxmlformats.org/officeDocument/2006/relationships/image" Target="../media/image21.emf"/><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customXml" Target="../ink/ink2.xml"/><Relationship Id="rId5" Type="http://schemas.openxmlformats.org/officeDocument/2006/relationships/image" Target="../media/image20.png"/><Relationship Id="rId4" Type="http://schemas.openxmlformats.org/officeDocument/2006/relationships/image" Target="../media/image19.emf"/><Relationship Id="rId9" Type="http://schemas.openxmlformats.org/officeDocument/2006/relationships/image" Target="../media/image22.emf"/></Relationships>
</file>

<file path=ppt/slides/_rels/slide23.xml.rels><?xml version="1.0" encoding="UTF-8" standalone="yes"?>
<Relationships xmlns="http://schemas.openxmlformats.org/package/2006/relationships"><Relationship Id="rId3" Type="http://schemas.openxmlformats.org/officeDocument/2006/relationships/customXml" Target="../ink/ink4.xml"/><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slide" Target="slide15.xml"/><Relationship Id="rId4" Type="http://schemas.openxmlformats.org/officeDocument/2006/relationships/image" Target="../media/image23.emf"/></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slide" Target="slide17.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43" name="Rectangle 3"/>
          <p:cNvSpPr txBox="1">
            <a:spLocks noChangeArrowheads="1"/>
          </p:cNvSpPr>
          <p:nvPr/>
        </p:nvSpPr>
        <p:spPr>
          <a:xfrm>
            <a:off x="0" y="2070520"/>
            <a:ext cx="9497292" cy="502444"/>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sz="2800" b="1" dirty="0" smtClean="0">
                <a:latin typeface="微软雅黑" panose="020B0503020204020204" pitchFamily="34" charset="-122"/>
                <a:ea typeface="微软雅黑" panose="020B0503020204020204" pitchFamily="34" charset="-122"/>
              </a:rPr>
              <a:t>Mask R-CNN</a:t>
            </a:r>
            <a:endParaRPr lang="zh-CN" altLang="en-US" sz="2800" b="1" dirty="0">
              <a:latin typeface="微软雅黑" panose="020B0503020204020204" pitchFamily="34" charset="-122"/>
              <a:ea typeface="微软雅黑" panose="020B0503020204020204" pitchFamily="34" charset="-122"/>
            </a:endParaRPr>
          </a:p>
        </p:txBody>
      </p:sp>
      <p:cxnSp>
        <p:nvCxnSpPr>
          <p:cNvPr id="46" name="直接连接符 5"/>
          <p:cNvCxnSpPr>
            <a:cxnSpLocks noChangeShapeType="1"/>
          </p:cNvCxnSpPr>
          <p:nvPr/>
        </p:nvCxnSpPr>
        <p:spPr bwMode="auto">
          <a:xfrm flipH="1">
            <a:off x="350927" y="2572964"/>
            <a:ext cx="8465606" cy="0"/>
          </a:xfrm>
          <a:prstGeom prst="line">
            <a:avLst/>
          </a:prstGeom>
          <a:noFill/>
          <a:ln w="1270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 name="文本框 2"/>
          <p:cNvSpPr txBox="1"/>
          <p:nvPr/>
        </p:nvSpPr>
        <p:spPr>
          <a:xfrm>
            <a:off x="597711" y="2855121"/>
            <a:ext cx="8070224" cy="300082"/>
          </a:xfrm>
          <a:prstGeom prst="rect">
            <a:avLst/>
          </a:prstGeom>
          <a:noFill/>
        </p:spPr>
        <p:txBody>
          <a:bodyPr wrap="square" rtlCol="0">
            <a:spAutoFit/>
          </a:bodyPr>
          <a:lstStyle/>
          <a:p>
            <a:pPr algn="ctr"/>
            <a:r>
              <a:rPr lang="zh-CN" altLang="en-US" sz="1350" b="1" dirty="0">
                <a:latin typeface="微软雅黑" panose="020B0503020204020204" pitchFamily="34" charset="-122"/>
                <a:ea typeface="微软雅黑" panose="020B0503020204020204" pitchFamily="34" charset="-122"/>
              </a:rPr>
              <a:t>讲述</a:t>
            </a:r>
            <a:r>
              <a:rPr lang="zh-CN" altLang="en-US" sz="1350" b="1" dirty="0" smtClean="0">
                <a:latin typeface="微软雅黑" panose="020B0503020204020204" pitchFamily="34" charset="-122"/>
                <a:ea typeface="微软雅黑" panose="020B0503020204020204" pitchFamily="34" charset="-122"/>
              </a:rPr>
              <a:t>人 </a:t>
            </a:r>
            <a:r>
              <a:rPr lang="en-US" altLang="zh-CN" sz="1350" b="1" dirty="0" smtClean="0">
                <a:latin typeface="微软雅黑" panose="020B0503020204020204" pitchFamily="34" charset="-122"/>
                <a:ea typeface="微软雅黑" panose="020B0503020204020204" pitchFamily="34" charset="-122"/>
              </a:rPr>
              <a:t>| </a:t>
            </a:r>
            <a:r>
              <a:rPr lang="zh-CN" altLang="en-US" sz="1350" b="1" dirty="0" smtClean="0">
                <a:latin typeface="微软雅黑" panose="020B0503020204020204" pitchFamily="34" charset="-122"/>
                <a:ea typeface="微软雅黑" panose="020B0503020204020204" pitchFamily="34" charset="-122"/>
              </a:rPr>
              <a:t>王立圣</a:t>
            </a:r>
            <a:endParaRPr lang="en-US" altLang="zh-CN" sz="1350" b="1" dirty="0" smtClean="0">
              <a:latin typeface="微软雅黑" panose="020B0503020204020204" pitchFamily="34" charset="-122"/>
              <a:ea typeface="微软雅黑" panose="020B0503020204020204" pitchFamily="34" charset="-122"/>
            </a:endParaRPr>
          </a:p>
        </p:txBody>
      </p:sp>
      <p:grpSp>
        <p:nvGrpSpPr>
          <p:cNvPr id="116" name="Group 4"/>
          <p:cNvGrpSpPr>
            <a:grpSpLocks noChangeAspect="1"/>
          </p:cNvGrpSpPr>
          <p:nvPr/>
        </p:nvGrpSpPr>
        <p:grpSpPr bwMode="auto">
          <a:xfrm>
            <a:off x="251520" y="229770"/>
            <a:ext cx="2316419" cy="557143"/>
            <a:chOff x="2838" y="1917"/>
            <a:chExt cx="2004" cy="482"/>
          </a:xfrm>
          <a:solidFill>
            <a:schemeClr val="tx1"/>
          </a:solidFill>
        </p:grpSpPr>
        <p:sp>
          <p:nvSpPr>
            <p:cNvPr id="117" name="Freeform 5"/>
            <p:cNvSpPr/>
            <p:nvPr/>
          </p:nvSpPr>
          <p:spPr bwMode="auto">
            <a:xfrm>
              <a:off x="3174" y="1952"/>
              <a:ext cx="191" cy="302"/>
            </a:xfrm>
            <a:custGeom>
              <a:avLst/>
              <a:gdLst>
                <a:gd name="T0" fmla="*/ 97 w 100"/>
                <a:gd name="T1" fmla="*/ 25 h 156"/>
                <a:gd name="T2" fmla="*/ 98 w 100"/>
                <a:gd name="T3" fmla="*/ 138 h 156"/>
                <a:gd name="T4" fmla="*/ 85 w 100"/>
                <a:gd name="T5" fmla="*/ 153 h 156"/>
                <a:gd name="T6" fmla="*/ 49 w 100"/>
                <a:gd name="T7" fmla="*/ 117 h 156"/>
                <a:gd name="T8" fmla="*/ 57 w 100"/>
                <a:gd name="T9" fmla="*/ 123 h 156"/>
                <a:gd name="T10" fmla="*/ 57 w 100"/>
                <a:gd name="T11" fmla="*/ 119 h 156"/>
                <a:gd name="T12" fmla="*/ 77 w 100"/>
                <a:gd name="T13" fmla="*/ 134 h 156"/>
                <a:gd name="T14" fmla="*/ 83 w 100"/>
                <a:gd name="T15" fmla="*/ 121 h 156"/>
                <a:gd name="T16" fmla="*/ 76 w 100"/>
                <a:gd name="T17" fmla="*/ 31 h 156"/>
                <a:gd name="T18" fmla="*/ 66 w 100"/>
                <a:gd name="T19" fmla="*/ 7 h 156"/>
                <a:gd name="T20" fmla="*/ 0 w 100"/>
                <a:gd name="T21" fmla="*/ 28 h 156"/>
                <a:gd name="T22" fmla="*/ 1 w 100"/>
                <a:gd name="T23" fmla="*/ 26 h 156"/>
                <a:gd name="T24" fmla="*/ 58 w 100"/>
                <a:gd name="T25" fmla="*/ 4 h 156"/>
                <a:gd name="T26" fmla="*/ 97 w 100"/>
                <a:gd name="T27" fmla="*/ 25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0" h="156">
                  <a:moveTo>
                    <a:pt x="97" y="25"/>
                  </a:moveTo>
                  <a:cubicBezTo>
                    <a:pt x="87" y="33"/>
                    <a:pt x="100" y="117"/>
                    <a:pt x="98" y="138"/>
                  </a:cubicBezTo>
                  <a:cubicBezTo>
                    <a:pt x="96" y="153"/>
                    <a:pt x="93" y="156"/>
                    <a:pt x="85" y="153"/>
                  </a:cubicBezTo>
                  <a:cubicBezTo>
                    <a:pt x="75" y="149"/>
                    <a:pt x="51" y="124"/>
                    <a:pt x="49" y="117"/>
                  </a:cubicBezTo>
                  <a:cubicBezTo>
                    <a:pt x="50" y="117"/>
                    <a:pt x="55" y="122"/>
                    <a:pt x="57" y="123"/>
                  </a:cubicBezTo>
                  <a:cubicBezTo>
                    <a:pt x="57" y="121"/>
                    <a:pt x="56" y="121"/>
                    <a:pt x="57" y="119"/>
                  </a:cubicBezTo>
                  <a:cubicBezTo>
                    <a:pt x="61" y="123"/>
                    <a:pt x="74" y="133"/>
                    <a:pt x="77" y="134"/>
                  </a:cubicBezTo>
                  <a:cubicBezTo>
                    <a:pt x="84" y="134"/>
                    <a:pt x="81" y="126"/>
                    <a:pt x="83" y="121"/>
                  </a:cubicBezTo>
                  <a:cubicBezTo>
                    <a:pt x="82" y="103"/>
                    <a:pt x="75" y="47"/>
                    <a:pt x="76" y="31"/>
                  </a:cubicBezTo>
                  <a:cubicBezTo>
                    <a:pt x="75" y="20"/>
                    <a:pt x="75" y="10"/>
                    <a:pt x="66" y="7"/>
                  </a:cubicBezTo>
                  <a:cubicBezTo>
                    <a:pt x="42" y="8"/>
                    <a:pt x="23" y="28"/>
                    <a:pt x="0" y="28"/>
                  </a:cubicBezTo>
                  <a:cubicBezTo>
                    <a:pt x="0" y="27"/>
                    <a:pt x="1" y="27"/>
                    <a:pt x="1" y="26"/>
                  </a:cubicBezTo>
                  <a:cubicBezTo>
                    <a:pt x="8" y="17"/>
                    <a:pt x="58" y="4"/>
                    <a:pt x="58" y="4"/>
                  </a:cubicBezTo>
                  <a:cubicBezTo>
                    <a:pt x="73" y="0"/>
                    <a:pt x="97" y="4"/>
                    <a:pt x="97"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rgbClr val="FF0000"/>
                </a:solidFill>
                <a:latin typeface="微软雅黑" panose="020B0503020204020204" pitchFamily="34" charset="-122"/>
                <a:ea typeface="微软雅黑" panose="020B0503020204020204" pitchFamily="34" charset="-122"/>
              </a:endParaRPr>
            </a:p>
          </p:txBody>
        </p:sp>
        <p:sp>
          <p:nvSpPr>
            <p:cNvPr id="118" name="Freeform 6"/>
            <p:cNvSpPr/>
            <p:nvPr/>
          </p:nvSpPr>
          <p:spPr bwMode="auto">
            <a:xfrm>
              <a:off x="3254" y="1985"/>
              <a:ext cx="48" cy="39"/>
            </a:xfrm>
            <a:custGeom>
              <a:avLst/>
              <a:gdLst>
                <a:gd name="T0" fmla="*/ 7 w 25"/>
                <a:gd name="T1" fmla="*/ 1 h 20"/>
                <a:gd name="T2" fmla="*/ 24 w 25"/>
                <a:gd name="T3" fmla="*/ 9 h 20"/>
                <a:gd name="T4" fmla="*/ 24 w 25"/>
                <a:gd name="T5" fmla="*/ 16 h 20"/>
                <a:gd name="T6" fmla="*/ 12 w 25"/>
                <a:gd name="T7" fmla="*/ 17 h 20"/>
                <a:gd name="T8" fmla="*/ 1 w 25"/>
                <a:gd name="T9" fmla="*/ 5 h 20"/>
                <a:gd name="T10" fmla="*/ 7 w 25"/>
                <a:gd name="T11" fmla="*/ 1 h 20"/>
              </a:gdLst>
              <a:ahLst/>
              <a:cxnLst>
                <a:cxn ang="0">
                  <a:pos x="T0" y="T1"/>
                </a:cxn>
                <a:cxn ang="0">
                  <a:pos x="T2" y="T3"/>
                </a:cxn>
                <a:cxn ang="0">
                  <a:pos x="T4" y="T5"/>
                </a:cxn>
                <a:cxn ang="0">
                  <a:pos x="T6" y="T7"/>
                </a:cxn>
                <a:cxn ang="0">
                  <a:pos x="T8" y="T9"/>
                </a:cxn>
                <a:cxn ang="0">
                  <a:pos x="T10" y="T11"/>
                </a:cxn>
              </a:cxnLst>
              <a:rect l="0" t="0" r="r" b="b"/>
              <a:pathLst>
                <a:path w="25" h="20">
                  <a:moveTo>
                    <a:pt x="7" y="1"/>
                  </a:moveTo>
                  <a:cubicBezTo>
                    <a:pt x="12" y="2"/>
                    <a:pt x="17" y="1"/>
                    <a:pt x="24" y="9"/>
                  </a:cubicBezTo>
                  <a:cubicBezTo>
                    <a:pt x="25" y="11"/>
                    <a:pt x="25" y="13"/>
                    <a:pt x="24" y="16"/>
                  </a:cubicBezTo>
                  <a:cubicBezTo>
                    <a:pt x="23" y="18"/>
                    <a:pt x="15" y="20"/>
                    <a:pt x="12" y="17"/>
                  </a:cubicBezTo>
                  <a:cubicBezTo>
                    <a:pt x="9" y="13"/>
                    <a:pt x="2" y="8"/>
                    <a:pt x="1" y="5"/>
                  </a:cubicBezTo>
                  <a:cubicBezTo>
                    <a:pt x="0" y="2"/>
                    <a:pt x="5" y="0"/>
                    <a:pt x="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rgbClr val="FF0000"/>
                </a:solidFill>
                <a:latin typeface="微软雅黑" panose="020B0503020204020204" pitchFamily="34" charset="-122"/>
                <a:ea typeface="微软雅黑" panose="020B0503020204020204" pitchFamily="34" charset="-122"/>
              </a:endParaRPr>
            </a:p>
          </p:txBody>
        </p:sp>
        <p:sp>
          <p:nvSpPr>
            <p:cNvPr id="119" name="Freeform 7"/>
            <p:cNvSpPr/>
            <p:nvPr/>
          </p:nvSpPr>
          <p:spPr bwMode="auto">
            <a:xfrm>
              <a:off x="3124" y="2020"/>
              <a:ext cx="27" cy="180"/>
            </a:xfrm>
            <a:custGeom>
              <a:avLst/>
              <a:gdLst>
                <a:gd name="T0" fmla="*/ 5 w 14"/>
                <a:gd name="T1" fmla="*/ 0 h 93"/>
                <a:gd name="T2" fmla="*/ 8 w 14"/>
                <a:gd name="T3" fmla="*/ 9 h 93"/>
                <a:gd name="T4" fmla="*/ 14 w 14"/>
                <a:gd name="T5" fmla="*/ 91 h 93"/>
                <a:gd name="T6" fmla="*/ 9 w 14"/>
                <a:gd name="T7" fmla="*/ 93 h 93"/>
                <a:gd name="T8" fmla="*/ 1 w 14"/>
                <a:gd name="T9" fmla="*/ 86 h 93"/>
                <a:gd name="T10" fmla="*/ 3 w 14"/>
                <a:gd name="T11" fmla="*/ 6 h 93"/>
                <a:gd name="T12" fmla="*/ 5 w 14"/>
                <a:gd name="T13" fmla="*/ 0 h 93"/>
              </a:gdLst>
              <a:ahLst/>
              <a:cxnLst>
                <a:cxn ang="0">
                  <a:pos x="T0" y="T1"/>
                </a:cxn>
                <a:cxn ang="0">
                  <a:pos x="T2" y="T3"/>
                </a:cxn>
                <a:cxn ang="0">
                  <a:pos x="T4" y="T5"/>
                </a:cxn>
                <a:cxn ang="0">
                  <a:pos x="T6" y="T7"/>
                </a:cxn>
                <a:cxn ang="0">
                  <a:pos x="T8" y="T9"/>
                </a:cxn>
                <a:cxn ang="0">
                  <a:pos x="T10" y="T11"/>
                </a:cxn>
                <a:cxn ang="0">
                  <a:pos x="T12" y="T13"/>
                </a:cxn>
              </a:cxnLst>
              <a:rect l="0" t="0" r="r" b="b"/>
              <a:pathLst>
                <a:path w="14" h="93">
                  <a:moveTo>
                    <a:pt x="5" y="0"/>
                  </a:moveTo>
                  <a:cubicBezTo>
                    <a:pt x="6" y="1"/>
                    <a:pt x="8" y="1"/>
                    <a:pt x="8" y="9"/>
                  </a:cubicBezTo>
                  <a:cubicBezTo>
                    <a:pt x="9" y="10"/>
                    <a:pt x="10" y="90"/>
                    <a:pt x="14" y="91"/>
                  </a:cubicBezTo>
                  <a:cubicBezTo>
                    <a:pt x="11" y="92"/>
                    <a:pt x="12" y="93"/>
                    <a:pt x="9" y="93"/>
                  </a:cubicBezTo>
                  <a:cubicBezTo>
                    <a:pt x="6" y="90"/>
                    <a:pt x="3" y="90"/>
                    <a:pt x="1" y="86"/>
                  </a:cubicBezTo>
                  <a:cubicBezTo>
                    <a:pt x="4" y="67"/>
                    <a:pt x="0" y="31"/>
                    <a:pt x="3" y="6"/>
                  </a:cubicBezTo>
                  <a:cubicBezTo>
                    <a:pt x="3" y="3"/>
                    <a:pt x="3" y="0"/>
                    <a:pt x="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rgbClr val="FF0000"/>
                </a:solidFill>
                <a:latin typeface="微软雅黑" panose="020B0503020204020204" pitchFamily="34" charset="-122"/>
                <a:ea typeface="微软雅黑" panose="020B0503020204020204" pitchFamily="34" charset="-122"/>
              </a:endParaRPr>
            </a:p>
          </p:txBody>
        </p:sp>
        <p:sp>
          <p:nvSpPr>
            <p:cNvPr id="120" name="Freeform 8"/>
            <p:cNvSpPr/>
            <p:nvPr/>
          </p:nvSpPr>
          <p:spPr bwMode="auto">
            <a:xfrm>
              <a:off x="2838" y="2053"/>
              <a:ext cx="99" cy="46"/>
            </a:xfrm>
            <a:custGeom>
              <a:avLst/>
              <a:gdLst>
                <a:gd name="T0" fmla="*/ 52 w 52"/>
                <a:gd name="T1" fmla="*/ 24 h 24"/>
                <a:gd name="T2" fmla="*/ 33 w 52"/>
                <a:gd name="T3" fmla="*/ 16 h 24"/>
                <a:gd name="T4" fmla="*/ 17 w 52"/>
                <a:gd name="T5" fmla="*/ 9 h 24"/>
                <a:gd name="T6" fmla="*/ 0 w 52"/>
                <a:gd name="T7" fmla="*/ 0 h 24"/>
                <a:gd name="T8" fmla="*/ 20 w 52"/>
                <a:gd name="T9" fmla="*/ 2 h 24"/>
                <a:gd name="T10" fmla="*/ 44 w 52"/>
                <a:gd name="T11" fmla="*/ 15 h 24"/>
                <a:gd name="T12" fmla="*/ 52 w 52"/>
                <a:gd name="T13" fmla="*/ 24 h 24"/>
              </a:gdLst>
              <a:ahLst/>
              <a:cxnLst>
                <a:cxn ang="0">
                  <a:pos x="T0" y="T1"/>
                </a:cxn>
                <a:cxn ang="0">
                  <a:pos x="T2" y="T3"/>
                </a:cxn>
                <a:cxn ang="0">
                  <a:pos x="T4" y="T5"/>
                </a:cxn>
                <a:cxn ang="0">
                  <a:pos x="T6" y="T7"/>
                </a:cxn>
                <a:cxn ang="0">
                  <a:pos x="T8" y="T9"/>
                </a:cxn>
                <a:cxn ang="0">
                  <a:pos x="T10" y="T11"/>
                </a:cxn>
                <a:cxn ang="0">
                  <a:pos x="T12" y="T13"/>
                </a:cxn>
              </a:cxnLst>
              <a:rect l="0" t="0" r="r" b="b"/>
              <a:pathLst>
                <a:path w="52" h="24">
                  <a:moveTo>
                    <a:pt x="52" y="24"/>
                  </a:moveTo>
                  <a:cubicBezTo>
                    <a:pt x="43" y="24"/>
                    <a:pt x="42" y="22"/>
                    <a:pt x="33" y="16"/>
                  </a:cubicBezTo>
                  <a:cubicBezTo>
                    <a:pt x="31" y="14"/>
                    <a:pt x="27" y="11"/>
                    <a:pt x="17" y="9"/>
                  </a:cubicBezTo>
                  <a:cubicBezTo>
                    <a:pt x="14" y="6"/>
                    <a:pt x="3" y="4"/>
                    <a:pt x="0" y="0"/>
                  </a:cubicBezTo>
                  <a:cubicBezTo>
                    <a:pt x="8" y="0"/>
                    <a:pt x="14" y="0"/>
                    <a:pt x="20" y="2"/>
                  </a:cubicBezTo>
                  <a:cubicBezTo>
                    <a:pt x="22" y="4"/>
                    <a:pt x="34" y="6"/>
                    <a:pt x="44" y="15"/>
                  </a:cubicBezTo>
                  <a:cubicBezTo>
                    <a:pt x="48" y="18"/>
                    <a:pt x="51" y="19"/>
                    <a:pt x="52" y="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rgbClr val="FF0000"/>
                </a:solidFill>
                <a:latin typeface="微软雅黑" panose="020B0503020204020204" pitchFamily="34" charset="-122"/>
                <a:ea typeface="微软雅黑" panose="020B0503020204020204" pitchFamily="34" charset="-122"/>
              </a:endParaRPr>
            </a:p>
          </p:txBody>
        </p:sp>
        <p:sp>
          <p:nvSpPr>
            <p:cNvPr id="121" name="Freeform 9"/>
            <p:cNvSpPr>
              <a:spLocks noEditPoints="1"/>
            </p:cNvSpPr>
            <p:nvPr/>
          </p:nvSpPr>
          <p:spPr bwMode="auto">
            <a:xfrm>
              <a:off x="2924" y="1917"/>
              <a:ext cx="164" cy="360"/>
            </a:xfrm>
            <a:custGeom>
              <a:avLst/>
              <a:gdLst>
                <a:gd name="T0" fmla="*/ 39 w 86"/>
                <a:gd name="T1" fmla="*/ 38 h 186"/>
                <a:gd name="T2" fmla="*/ 56 w 86"/>
                <a:gd name="T3" fmla="*/ 34 h 186"/>
                <a:gd name="T4" fmla="*/ 59 w 86"/>
                <a:gd name="T5" fmla="*/ 31 h 186"/>
                <a:gd name="T6" fmla="*/ 85 w 86"/>
                <a:gd name="T7" fmla="*/ 43 h 186"/>
                <a:gd name="T8" fmla="*/ 85 w 86"/>
                <a:gd name="T9" fmla="*/ 48 h 186"/>
                <a:gd name="T10" fmla="*/ 64 w 86"/>
                <a:gd name="T11" fmla="*/ 61 h 186"/>
                <a:gd name="T12" fmla="*/ 55 w 86"/>
                <a:gd name="T13" fmla="*/ 72 h 186"/>
                <a:gd name="T14" fmla="*/ 57 w 86"/>
                <a:gd name="T15" fmla="*/ 81 h 186"/>
                <a:gd name="T16" fmla="*/ 39 w 86"/>
                <a:gd name="T17" fmla="*/ 88 h 186"/>
                <a:gd name="T18" fmla="*/ 39 w 86"/>
                <a:gd name="T19" fmla="*/ 55 h 186"/>
                <a:gd name="T20" fmla="*/ 45 w 86"/>
                <a:gd name="T21" fmla="*/ 48 h 186"/>
                <a:gd name="T22" fmla="*/ 39 w 86"/>
                <a:gd name="T23" fmla="*/ 49 h 186"/>
                <a:gd name="T24" fmla="*/ 39 w 86"/>
                <a:gd name="T25" fmla="*/ 38 h 186"/>
                <a:gd name="T26" fmla="*/ 12 w 86"/>
                <a:gd name="T27" fmla="*/ 1 h 186"/>
                <a:gd name="T28" fmla="*/ 30 w 86"/>
                <a:gd name="T29" fmla="*/ 8 h 186"/>
                <a:gd name="T30" fmla="*/ 34 w 86"/>
                <a:gd name="T31" fmla="*/ 14 h 186"/>
                <a:gd name="T32" fmla="*/ 34 w 86"/>
                <a:gd name="T33" fmla="*/ 39 h 186"/>
                <a:gd name="T34" fmla="*/ 39 w 86"/>
                <a:gd name="T35" fmla="*/ 38 h 186"/>
                <a:gd name="T36" fmla="*/ 39 w 86"/>
                <a:gd name="T37" fmla="*/ 49 h 186"/>
                <a:gd name="T38" fmla="*/ 34 w 86"/>
                <a:gd name="T39" fmla="*/ 50 h 186"/>
                <a:gd name="T40" fmla="*/ 33 w 86"/>
                <a:gd name="T41" fmla="*/ 63 h 186"/>
                <a:gd name="T42" fmla="*/ 39 w 86"/>
                <a:gd name="T43" fmla="*/ 55 h 186"/>
                <a:gd name="T44" fmla="*/ 39 w 86"/>
                <a:gd name="T45" fmla="*/ 88 h 186"/>
                <a:gd name="T46" fmla="*/ 35 w 86"/>
                <a:gd name="T47" fmla="*/ 91 h 186"/>
                <a:gd name="T48" fmla="*/ 26 w 86"/>
                <a:gd name="T49" fmla="*/ 183 h 186"/>
                <a:gd name="T50" fmla="*/ 23 w 86"/>
                <a:gd name="T51" fmla="*/ 186 h 186"/>
                <a:gd name="T52" fmla="*/ 20 w 86"/>
                <a:gd name="T53" fmla="*/ 97 h 186"/>
                <a:gd name="T54" fmla="*/ 16 w 86"/>
                <a:gd name="T55" fmla="*/ 92 h 186"/>
                <a:gd name="T56" fmla="*/ 17 w 86"/>
                <a:gd name="T57" fmla="*/ 81 h 186"/>
                <a:gd name="T58" fmla="*/ 20 w 86"/>
                <a:gd name="T59" fmla="*/ 79 h 186"/>
                <a:gd name="T60" fmla="*/ 19 w 86"/>
                <a:gd name="T61" fmla="*/ 54 h 186"/>
                <a:gd name="T62" fmla="*/ 0 w 86"/>
                <a:gd name="T63" fmla="*/ 53 h 186"/>
                <a:gd name="T64" fmla="*/ 8 w 86"/>
                <a:gd name="T65" fmla="*/ 47 h 186"/>
                <a:gd name="T66" fmla="*/ 18 w 86"/>
                <a:gd name="T67" fmla="*/ 44 h 186"/>
                <a:gd name="T68" fmla="*/ 17 w 86"/>
                <a:gd name="T69" fmla="*/ 17 h 186"/>
                <a:gd name="T70" fmla="*/ 15 w 86"/>
                <a:gd name="T71" fmla="*/ 6 h 186"/>
                <a:gd name="T72" fmla="*/ 12 w 86"/>
                <a:gd name="T73" fmla="*/ 1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6" h="186">
                  <a:moveTo>
                    <a:pt x="39" y="38"/>
                  </a:moveTo>
                  <a:cubicBezTo>
                    <a:pt x="45" y="37"/>
                    <a:pt x="50" y="35"/>
                    <a:pt x="56" y="34"/>
                  </a:cubicBezTo>
                  <a:cubicBezTo>
                    <a:pt x="56" y="33"/>
                    <a:pt x="59" y="32"/>
                    <a:pt x="59" y="31"/>
                  </a:cubicBezTo>
                  <a:cubicBezTo>
                    <a:pt x="75" y="29"/>
                    <a:pt x="85" y="39"/>
                    <a:pt x="85" y="43"/>
                  </a:cubicBezTo>
                  <a:cubicBezTo>
                    <a:pt x="86" y="45"/>
                    <a:pt x="86" y="46"/>
                    <a:pt x="85" y="48"/>
                  </a:cubicBezTo>
                  <a:cubicBezTo>
                    <a:pt x="83" y="52"/>
                    <a:pt x="65" y="60"/>
                    <a:pt x="64" y="61"/>
                  </a:cubicBezTo>
                  <a:cubicBezTo>
                    <a:pt x="57" y="66"/>
                    <a:pt x="55" y="68"/>
                    <a:pt x="55" y="72"/>
                  </a:cubicBezTo>
                  <a:cubicBezTo>
                    <a:pt x="57" y="73"/>
                    <a:pt x="60" y="78"/>
                    <a:pt x="57" y="81"/>
                  </a:cubicBezTo>
                  <a:cubicBezTo>
                    <a:pt x="53" y="82"/>
                    <a:pt x="45" y="85"/>
                    <a:pt x="39" y="88"/>
                  </a:cubicBezTo>
                  <a:cubicBezTo>
                    <a:pt x="39" y="55"/>
                    <a:pt x="39" y="55"/>
                    <a:pt x="39" y="55"/>
                  </a:cubicBezTo>
                  <a:cubicBezTo>
                    <a:pt x="45" y="48"/>
                    <a:pt x="45" y="48"/>
                    <a:pt x="45" y="48"/>
                  </a:cubicBezTo>
                  <a:cubicBezTo>
                    <a:pt x="39" y="49"/>
                    <a:pt x="39" y="49"/>
                    <a:pt x="39" y="49"/>
                  </a:cubicBezTo>
                  <a:lnTo>
                    <a:pt x="39" y="38"/>
                  </a:lnTo>
                  <a:close/>
                  <a:moveTo>
                    <a:pt x="12" y="1"/>
                  </a:moveTo>
                  <a:cubicBezTo>
                    <a:pt x="19" y="0"/>
                    <a:pt x="26" y="1"/>
                    <a:pt x="30" y="8"/>
                  </a:cubicBezTo>
                  <a:cubicBezTo>
                    <a:pt x="31" y="8"/>
                    <a:pt x="33" y="12"/>
                    <a:pt x="34" y="14"/>
                  </a:cubicBezTo>
                  <a:cubicBezTo>
                    <a:pt x="34" y="22"/>
                    <a:pt x="34" y="30"/>
                    <a:pt x="34" y="39"/>
                  </a:cubicBezTo>
                  <a:cubicBezTo>
                    <a:pt x="36" y="39"/>
                    <a:pt x="37" y="38"/>
                    <a:pt x="39" y="38"/>
                  </a:cubicBezTo>
                  <a:cubicBezTo>
                    <a:pt x="39" y="49"/>
                    <a:pt x="39" y="49"/>
                    <a:pt x="39" y="49"/>
                  </a:cubicBezTo>
                  <a:cubicBezTo>
                    <a:pt x="34" y="50"/>
                    <a:pt x="34" y="50"/>
                    <a:pt x="34" y="50"/>
                  </a:cubicBezTo>
                  <a:cubicBezTo>
                    <a:pt x="33" y="63"/>
                    <a:pt x="33" y="63"/>
                    <a:pt x="33" y="63"/>
                  </a:cubicBezTo>
                  <a:cubicBezTo>
                    <a:pt x="39" y="55"/>
                    <a:pt x="39" y="55"/>
                    <a:pt x="39" y="55"/>
                  </a:cubicBezTo>
                  <a:cubicBezTo>
                    <a:pt x="39" y="88"/>
                    <a:pt x="39" y="88"/>
                    <a:pt x="39" y="88"/>
                  </a:cubicBezTo>
                  <a:cubicBezTo>
                    <a:pt x="37" y="89"/>
                    <a:pt x="35" y="90"/>
                    <a:pt x="35" y="91"/>
                  </a:cubicBezTo>
                  <a:cubicBezTo>
                    <a:pt x="32" y="124"/>
                    <a:pt x="31" y="150"/>
                    <a:pt x="26" y="183"/>
                  </a:cubicBezTo>
                  <a:cubicBezTo>
                    <a:pt x="25" y="183"/>
                    <a:pt x="24" y="186"/>
                    <a:pt x="23" y="186"/>
                  </a:cubicBezTo>
                  <a:cubicBezTo>
                    <a:pt x="22" y="157"/>
                    <a:pt x="20" y="127"/>
                    <a:pt x="20" y="97"/>
                  </a:cubicBezTo>
                  <a:cubicBezTo>
                    <a:pt x="19" y="94"/>
                    <a:pt x="17" y="94"/>
                    <a:pt x="16" y="92"/>
                  </a:cubicBezTo>
                  <a:cubicBezTo>
                    <a:pt x="13" y="90"/>
                    <a:pt x="14" y="82"/>
                    <a:pt x="17" y="81"/>
                  </a:cubicBezTo>
                  <a:cubicBezTo>
                    <a:pt x="18" y="81"/>
                    <a:pt x="19" y="79"/>
                    <a:pt x="20" y="79"/>
                  </a:cubicBezTo>
                  <a:cubicBezTo>
                    <a:pt x="20" y="60"/>
                    <a:pt x="19" y="61"/>
                    <a:pt x="19" y="54"/>
                  </a:cubicBezTo>
                  <a:cubicBezTo>
                    <a:pt x="15" y="53"/>
                    <a:pt x="0" y="58"/>
                    <a:pt x="0" y="53"/>
                  </a:cubicBezTo>
                  <a:cubicBezTo>
                    <a:pt x="1" y="51"/>
                    <a:pt x="6" y="49"/>
                    <a:pt x="8" y="47"/>
                  </a:cubicBezTo>
                  <a:cubicBezTo>
                    <a:pt x="12" y="46"/>
                    <a:pt x="15" y="45"/>
                    <a:pt x="18" y="44"/>
                  </a:cubicBezTo>
                  <a:cubicBezTo>
                    <a:pt x="19" y="34"/>
                    <a:pt x="19" y="27"/>
                    <a:pt x="17" y="17"/>
                  </a:cubicBezTo>
                  <a:cubicBezTo>
                    <a:pt x="17" y="15"/>
                    <a:pt x="17" y="6"/>
                    <a:pt x="15" y="6"/>
                  </a:cubicBezTo>
                  <a:cubicBezTo>
                    <a:pt x="14" y="4"/>
                    <a:pt x="12" y="4"/>
                    <a:pt x="12"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rgbClr val="FF0000"/>
                </a:solidFill>
                <a:latin typeface="微软雅黑" panose="020B0503020204020204" pitchFamily="34" charset="-122"/>
                <a:ea typeface="微软雅黑" panose="020B0503020204020204" pitchFamily="34" charset="-122"/>
              </a:endParaRPr>
            </a:p>
          </p:txBody>
        </p:sp>
        <p:sp>
          <p:nvSpPr>
            <p:cNvPr id="122" name="Freeform 10"/>
            <p:cNvSpPr>
              <a:spLocks noEditPoints="1"/>
            </p:cNvSpPr>
            <p:nvPr/>
          </p:nvSpPr>
          <p:spPr bwMode="auto">
            <a:xfrm>
              <a:off x="3155" y="2012"/>
              <a:ext cx="154" cy="176"/>
            </a:xfrm>
            <a:custGeom>
              <a:avLst/>
              <a:gdLst>
                <a:gd name="T0" fmla="*/ 62 w 81"/>
                <a:gd name="T1" fmla="*/ 38 h 91"/>
                <a:gd name="T2" fmla="*/ 67 w 81"/>
                <a:gd name="T3" fmla="*/ 28 h 91"/>
                <a:gd name="T4" fmla="*/ 78 w 81"/>
                <a:gd name="T5" fmla="*/ 36 h 91"/>
                <a:gd name="T6" fmla="*/ 70 w 81"/>
                <a:gd name="T7" fmla="*/ 51 h 91"/>
                <a:gd name="T8" fmla="*/ 81 w 81"/>
                <a:gd name="T9" fmla="*/ 79 h 91"/>
                <a:gd name="T10" fmla="*/ 78 w 81"/>
                <a:gd name="T11" fmla="*/ 80 h 91"/>
                <a:gd name="T12" fmla="*/ 65 w 81"/>
                <a:gd name="T13" fmla="*/ 57 h 91"/>
                <a:gd name="T14" fmla="*/ 50 w 81"/>
                <a:gd name="T15" fmla="*/ 72 h 91"/>
                <a:gd name="T16" fmla="*/ 52 w 81"/>
                <a:gd name="T17" fmla="*/ 74 h 91"/>
                <a:gd name="T18" fmla="*/ 59 w 81"/>
                <a:gd name="T19" fmla="*/ 77 h 91"/>
                <a:gd name="T20" fmla="*/ 59 w 81"/>
                <a:gd name="T21" fmla="*/ 83 h 91"/>
                <a:gd name="T22" fmla="*/ 49 w 81"/>
                <a:gd name="T23" fmla="*/ 85 h 91"/>
                <a:gd name="T24" fmla="*/ 46 w 81"/>
                <a:gd name="T25" fmla="*/ 87 h 91"/>
                <a:gd name="T26" fmla="*/ 44 w 81"/>
                <a:gd name="T27" fmla="*/ 89 h 91"/>
                <a:gd name="T28" fmla="*/ 44 w 81"/>
                <a:gd name="T29" fmla="*/ 63 h 91"/>
                <a:gd name="T30" fmla="*/ 58 w 81"/>
                <a:gd name="T31" fmla="*/ 43 h 91"/>
                <a:gd name="T32" fmla="*/ 53 w 81"/>
                <a:gd name="T33" fmla="*/ 40 h 91"/>
                <a:gd name="T34" fmla="*/ 44 w 81"/>
                <a:gd name="T35" fmla="*/ 51 h 91"/>
                <a:gd name="T36" fmla="*/ 44 w 81"/>
                <a:gd name="T37" fmla="*/ 43 h 91"/>
                <a:gd name="T38" fmla="*/ 45 w 81"/>
                <a:gd name="T39" fmla="*/ 40 h 91"/>
                <a:gd name="T40" fmla="*/ 44 w 81"/>
                <a:gd name="T41" fmla="*/ 40 h 91"/>
                <a:gd name="T42" fmla="*/ 44 w 81"/>
                <a:gd name="T43" fmla="*/ 32 h 91"/>
                <a:gd name="T44" fmla="*/ 46 w 81"/>
                <a:gd name="T45" fmla="*/ 35 h 91"/>
                <a:gd name="T46" fmla="*/ 50 w 81"/>
                <a:gd name="T47" fmla="*/ 39 h 91"/>
                <a:gd name="T48" fmla="*/ 51 w 81"/>
                <a:gd name="T49" fmla="*/ 36 h 91"/>
                <a:gd name="T50" fmla="*/ 44 w 81"/>
                <a:gd name="T51" fmla="*/ 27 h 91"/>
                <a:gd name="T52" fmla="*/ 44 w 81"/>
                <a:gd name="T53" fmla="*/ 3 h 91"/>
                <a:gd name="T54" fmla="*/ 48 w 81"/>
                <a:gd name="T55" fmla="*/ 7 h 91"/>
                <a:gd name="T56" fmla="*/ 44 w 81"/>
                <a:gd name="T57" fmla="*/ 19 h 91"/>
                <a:gd name="T58" fmla="*/ 62 w 81"/>
                <a:gd name="T59" fmla="*/ 38 h 91"/>
                <a:gd name="T60" fmla="*/ 44 w 81"/>
                <a:gd name="T61" fmla="*/ 89 h 91"/>
                <a:gd name="T62" fmla="*/ 33 w 81"/>
                <a:gd name="T63" fmla="*/ 91 h 91"/>
                <a:gd name="T64" fmla="*/ 12 w 81"/>
                <a:gd name="T65" fmla="*/ 77 h 91"/>
                <a:gd name="T66" fmla="*/ 13 w 81"/>
                <a:gd name="T67" fmla="*/ 77 h 91"/>
                <a:gd name="T68" fmla="*/ 44 w 81"/>
                <a:gd name="T69" fmla="*/ 63 h 91"/>
                <a:gd name="T70" fmla="*/ 44 w 81"/>
                <a:gd name="T71" fmla="*/ 89 h 91"/>
                <a:gd name="T72" fmla="*/ 44 w 81"/>
                <a:gd name="T73" fmla="*/ 51 h 91"/>
                <a:gd name="T74" fmla="*/ 44 w 81"/>
                <a:gd name="T75" fmla="*/ 43 h 91"/>
                <a:gd name="T76" fmla="*/ 26 w 81"/>
                <a:gd name="T77" fmla="*/ 59 h 91"/>
                <a:gd name="T78" fmla="*/ 18 w 81"/>
                <a:gd name="T79" fmla="*/ 64 h 91"/>
                <a:gd name="T80" fmla="*/ 41 w 81"/>
                <a:gd name="T81" fmla="*/ 38 h 91"/>
                <a:gd name="T82" fmla="*/ 44 w 81"/>
                <a:gd name="T83" fmla="*/ 40 h 91"/>
                <a:gd name="T84" fmla="*/ 44 w 81"/>
                <a:gd name="T85" fmla="*/ 32 h 91"/>
                <a:gd name="T86" fmla="*/ 36 w 81"/>
                <a:gd name="T87" fmla="*/ 25 h 91"/>
                <a:gd name="T88" fmla="*/ 40 w 81"/>
                <a:gd name="T89" fmla="*/ 23 h 91"/>
                <a:gd name="T90" fmla="*/ 44 w 81"/>
                <a:gd name="T91" fmla="*/ 27 h 91"/>
                <a:gd name="T92" fmla="*/ 44 w 81"/>
                <a:gd name="T93" fmla="*/ 3 h 91"/>
                <a:gd name="T94" fmla="*/ 42 w 81"/>
                <a:gd name="T95" fmla="*/ 3 h 91"/>
                <a:gd name="T96" fmla="*/ 21 w 81"/>
                <a:gd name="T97" fmla="*/ 0 h 91"/>
                <a:gd name="T98" fmla="*/ 15 w 81"/>
                <a:gd name="T99" fmla="*/ 7 h 91"/>
                <a:gd name="T100" fmla="*/ 23 w 81"/>
                <a:gd name="T101" fmla="*/ 7 h 91"/>
                <a:gd name="T102" fmla="*/ 22 w 81"/>
                <a:gd name="T103" fmla="*/ 9 h 91"/>
                <a:gd name="T104" fmla="*/ 13 w 81"/>
                <a:gd name="T105" fmla="*/ 9 h 91"/>
                <a:gd name="T106" fmla="*/ 21 w 81"/>
                <a:gd name="T107" fmla="*/ 17 h 91"/>
                <a:gd name="T108" fmla="*/ 5 w 81"/>
                <a:gd name="T109" fmla="*/ 29 h 91"/>
                <a:gd name="T110" fmla="*/ 4 w 81"/>
                <a:gd name="T111" fmla="*/ 30 h 91"/>
                <a:gd name="T112" fmla="*/ 11 w 81"/>
                <a:gd name="T113" fmla="*/ 45 h 91"/>
                <a:gd name="T114" fmla="*/ 32 w 81"/>
                <a:gd name="T115" fmla="*/ 28 h 91"/>
                <a:gd name="T116" fmla="*/ 34 w 81"/>
                <a:gd name="T117" fmla="*/ 34 h 91"/>
                <a:gd name="T118" fmla="*/ 1 w 81"/>
                <a:gd name="T119" fmla="*/ 69 h 91"/>
                <a:gd name="T120" fmla="*/ 7 w 81"/>
                <a:gd name="T121" fmla="*/ 77 h 91"/>
                <a:gd name="T122" fmla="*/ 44 w 81"/>
                <a:gd name="T123" fmla="*/ 51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1" h="91">
                  <a:moveTo>
                    <a:pt x="62" y="38"/>
                  </a:moveTo>
                  <a:cubicBezTo>
                    <a:pt x="64" y="34"/>
                    <a:pt x="67" y="32"/>
                    <a:pt x="67" y="28"/>
                  </a:cubicBezTo>
                  <a:cubicBezTo>
                    <a:pt x="72" y="30"/>
                    <a:pt x="75" y="31"/>
                    <a:pt x="78" y="36"/>
                  </a:cubicBezTo>
                  <a:cubicBezTo>
                    <a:pt x="79" y="45"/>
                    <a:pt x="70" y="48"/>
                    <a:pt x="70" y="51"/>
                  </a:cubicBezTo>
                  <a:cubicBezTo>
                    <a:pt x="72" y="60"/>
                    <a:pt x="80" y="71"/>
                    <a:pt x="81" y="79"/>
                  </a:cubicBezTo>
                  <a:cubicBezTo>
                    <a:pt x="81" y="80"/>
                    <a:pt x="79" y="81"/>
                    <a:pt x="78" y="80"/>
                  </a:cubicBezTo>
                  <a:cubicBezTo>
                    <a:pt x="73" y="76"/>
                    <a:pt x="67" y="64"/>
                    <a:pt x="65" y="57"/>
                  </a:cubicBezTo>
                  <a:cubicBezTo>
                    <a:pt x="62" y="61"/>
                    <a:pt x="57" y="66"/>
                    <a:pt x="50" y="72"/>
                  </a:cubicBezTo>
                  <a:cubicBezTo>
                    <a:pt x="51" y="74"/>
                    <a:pt x="51" y="73"/>
                    <a:pt x="52" y="74"/>
                  </a:cubicBezTo>
                  <a:cubicBezTo>
                    <a:pt x="56" y="75"/>
                    <a:pt x="57" y="75"/>
                    <a:pt x="59" y="77"/>
                  </a:cubicBezTo>
                  <a:cubicBezTo>
                    <a:pt x="60" y="79"/>
                    <a:pt x="59" y="82"/>
                    <a:pt x="59" y="83"/>
                  </a:cubicBezTo>
                  <a:cubicBezTo>
                    <a:pt x="58" y="85"/>
                    <a:pt x="54" y="84"/>
                    <a:pt x="49" y="85"/>
                  </a:cubicBezTo>
                  <a:cubicBezTo>
                    <a:pt x="48" y="86"/>
                    <a:pt x="47" y="87"/>
                    <a:pt x="46" y="87"/>
                  </a:cubicBezTo>
                  <a:cubicBezTo>
                    <a:pt x="45" y="88"/>
                    <a:pt x="45" y="89"/>
                    <a:pt x="44" y="89"/>
                  </a:cubicBezTo>
                  <a:cubicBezTo>
                    <a:pt x="44" y="63"/>
                    <a:pt x="44" y="63"/>
                    <a:pt x="44" y="63"/>
                  </a:cubicBezTo>
                  <a:cubicBezTo>
                    <a:pt x="52" y="55"/>
                    <a:pt x="58" y="45"/>
                    <a:pt x="58" y="43"/>
                  </a:cubicBezTo>
                  <a:cubicBezTo>
                    <a:pt x="56" y="42"/>
                    <a:pt x="56" y="41"/>
                    <a:pt x="53" y="40"/>
                  </a:cubicBezTo>
                  <a:cubicBezTo>
                    <a:pt x="53" y="42"/>
                    <a:pt x="49" y="46"/>
                    <a:pt x="44" y="51"/>
                  </a:cubicBezTo>
                  <a:cubicBezTo>
                    <a:pt x="44" y="43"/>
                    <a:pt x="44" y="43"/>
                    <a:pt x="44" y="43"/>
                  </a:cubicBezTo>
                  <a:cubicBezTo>
                    <a:pt x="44" y="42"/>
                    <a:pt x="45" y="41"/>
                    <a:pt x="45" y="40"/>
                  </a:cubicBezTo>
                  <a:cubicBezTo>
                    <a:pt x="44" y="40"/>
                    <a:pt x="44" y="40"/>
                    <a:pt x="44" y="40"/>
                  </a:cubicBezTo>
                  <a:cubicBezTo>
                    <a:pt x="44" y="32"/>
                    <a:pt x="44" y="32"/>
                    <a:pt x="44" y="32"/>
                  </a:cubicBezTo>
                  <a:cubicBezTo>
                    <a:pt x="45" y="33"/>
                    <a:pt x="46" y="34"/>
                    <a:pt x="46" y="35"/>
                  </a:cubicBezTo>
                  <a:cubicBezTo>
                    <a:pt x="50" y="37"/>
                    <a:pt x="48" y="36"/>
                    <a:pt x="50" y="39"/>
                  </a:cubicBezTo>
                  <a:cubicBezTo>
                    <a:pt x="52" y="39"/>
                    <a:pt x="51" y="38"/>
                    <a:pt x="51" y="36"/>
                  </a:cubicBezTo>
                  <a:cubicBezTo>
                    <a:pt x="49" y="34"/>
                    <a:pt x="47" y="30"/>
                    <a:pt x="44" y="27"/>
                  </a:cubicBezTo>
                  <a:cubicBezTo>
                    <a:pt x="44" y="3"/>
                    <a:pt x="44" y="3"/>
                    <a:pt x="44" y="3"/>
                  </a:cubicBezTo>
                  <a:cubicBezTo>
                    <a:pt x="45" y="4"/>
                    <a:pt x="47" y="6"/>
                    <a:pt x="48" y="7"/>
                  </a:cubicBezTo>
                  <a:cubicBezTo>
                    <a:pt x="50" y="14"/>
                    <a:pt x="49" y="16"/>
                    <a:pt x="44" y="19"/>
                  </a:cubicBezTo>
                  <a:cubicBezTo>
                    <a:pt x="50" y="26"/>
                    <a:pt x="52" y="33"/>
                    <a:pt x="62" y="38"/>
                  </a:cubicBezTo>
                  <a:close/>
                  <a:moveTo>
                    <a:pt x="44" y="89"/>
                  </a:moveTo>
                  <a:cubicBezTo>
                    <a:pt x="41" y="91"/>
                    <a:pt x="37" y="91"/>
                    <a:pt x="33" y="91"/>
                  </a:cubicBezTo>
                  <a:cubicBezTo>
                    <a:pt x="29" y="90"/>
                    <a:pt x="13" y="81"/>
                    <a:pt x="12" y="77"/>
                  </a:cubicBezTo>
                  <a:cubicBezTo>
                    <a:pt x="12" y="77"/>
                    <a:pt x="13" y="77"/>
                    <a:pt x="13" y="77"/>
                  </a:cubicBezTo>
                  <a:cubicBezTo>
                    <a:pt x="20" y="84"/>
                    <a:pt x="33" y="74"/>
                    <a:pt x="44" y="63"/>
                  </a:cubicBezTo>
                  <a:cubicBezTo>
                    <a:pt x="44" y="89"/>
                    <a:pt x="44" y="89"/>
                    <a:pt x="44" y="89"/>
                  </a:cubicBezTo>
                  <a:close/>
                  <a:moveTo>
                    <a:pt x="44" y="51"/>
                  </a:moveTo>
                  <a:cubicBezTo>
                    <a:pt x="44" y="43"/>
                    <a:pt x="44" y="43"/>
                    <a:pt x="44" y="43"/>
                  </a:cubicBezTo>
                  <a:cubicBezTo>
                    <a:pt x="41" y="47"/>
                    <a:pt x="33" y="54"/>
                    <a:pt x="26" y="59"/>
                  </a:cubicBezTo>
                  <a:cubicBezTo>
                    <a:pt x="24" y="60"/>
                    <a:pt x="20" y="64"/>
                    <a:pt x="18" y="64"/>
                  </a:cubicBezTo>
                  <a:cubicBezTo>
                    <a:pt x="22" y="58"/>
                    <a:pt x="36" y="48"/>
                    <a:pt x="41" y="38"/>
                  </a:cubicBezTo>
                  <a:cubicBezTo>
                    <a:pt x="42" y="39"/>
                    <a:pt x="43" y="39"/>
                    <a:pt x="44" y="40"/>
                  </a:cubicBezTo>
                  <a:cubicBezTo>
                    <a:pt x="44" y="32"/>
                    <a:pt x="44" y="32"/>
                    <a:pt x="44" y="32"/>
                  </a:cubicBezTo>
                  <a:cubicBezTo>
                    <a:pt x="42" y="30"/>
                    <a:pt x="40" y="28"/>
                    <a:pt x="36" y="25"/>
                  </a:cubicBezTo>
                  <a:cubicBezTo>
                    <a:pt x="37" y="25"/>
                    <a:pt x="39" y="23"/>
                    <a:pt x="40" y="23"/>
                  </a:cubicBezTo>
                  <a:cubicBezTo>
                    <a:pt x="42" y="24"/>
                    <a:pt x="43" y="25"/>
                    <a:pt x="44" y="27"/>
                  </a:cubicBezTo>
                  <a:cubicBezTo>
                    <a:pt x="44" y="3"/>
                    <a:pt x="44" y="3"/>
                    <a:pt x="44" y="3"/>
                  </a:cubicBezTo>
                  <a:cubicBezTo>
                    <a:pt x="43" y="3"/>
                    <a:pt x="42" y="3"/>
                    <a:pt x="42" y="3"/>
                  </a:cubicBezTo>
                  <a:cubicBezTo>
                    <a:pt x="41" y="3"/>
                    <a:pt x="25" y="0"/>
                    <a:pt x="21" y="0"/>
                  </a:cubicBezTo>
                  <a:cubicBezTo>
                    <a:pt x="17" y="1"/>
                    <a:pt x="14" y="2"/>
                    <a:pt x="15" y="7"/>
                  </a:cubicBezTo>
                  <a:cubicBezTo>
                    <a:pt x="16" y="8"/>
                    <a:pt x="20" y="8"/>
                    <a:pt x="23" y="7"/>
                  </a:cubicBezTo>
                  <a:cubicBezTo>
                    <a:pt x="24" y="8"/>
                    <a:pt x="23" y="9"/>
                    <a:pt x="22" y="9"/>
                  </a:cubicBezTo>
                  <a:cubicBezTo>
                    <a:pt x="18" y="10"/>
                    <a:pt x="17" y="9"/>
                    <a:pt x="13" y="9"/>
                  </a:cubicBezTo>
                  <a:cubicBezTo>
                    <a:pt x="9" y="9"/>
                    <a:pt x="18" y="15"/>
                    <a:pt x="21" y="17"/>
                  </a:cubicBezTo>
                  <a:cubicBezTo>
                    <a:pt x="20" y="21"/>
                    <a:pt x="10" y="30"/>
                    <a:pt x="5" y="29"/>
                  </a:cubicBezTo>
                  <a:cubicBezTo>
                    <a:pt x="5" y="30"/>
                    <a:pt x="5" y="29"/>
                    <a:pt x="4" y="30"/>
                  </a:cubicBezTo>
                  <a:cubicBezTo>
                    <a:pt x="4" y="36"/>
                    <a:pt x="4" y="43"/>
                    <a:pt x="11" y="45"/>
                  </a:cubicBezTo>
                  <a:cubicBezTo>
                    <a:pt x="15" y="42"/>
                    <a:pt x="29" y="33"/>
                    <a:pt x="32" y="28"/>
                  </a:cubicBezTo>
                  <a:cubicBezTo>
                    <a:pt x="36" y="31"/>
                    <a:pt x="34" y="33"/>
                    <a:pt x="34" y="34"/>
                  </a:cubicBezTo>
                  <a:cubicBezTo>
                    <a:pt x="26" y="45"/>
                    <a:pt x="10" y="59"/>
                    <a:pt x="1" y="69"/>
                  </a:cubicBezTo>
                  <a:cubicBezTo>
                    <a:pt x="0" y="76"/>
                    <a:pt x="0" y="79"/>
                    <a:pt x="7" y="77"/>
                  </a:cubicBezTo>
                  <a:cubicBezTo>
                    <a:pt x="10" y="78"/>
                    <a:pt x="31" y="62"/>
                    <a:pt x="44" y="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rgbClr val="FF0000"/>
                </a:solidFill>
                <a:latin typeface="微软雅黑" panose="020B0503020204020204" pitchFamily="34" charset="-122"/>
                <a:ea typeface="微软雅黑" panose="020B0503020204020204" pitchFamily="34" charset="-122"/>
              </a:endParaRPr>
            </a:p>
          </p:txBody>
        </p:sp>
        <p:sp>
          <p:nvSpPr>
            <p:cNvPr id="123" name="Freeform 11"/>
            <p:cNvSpPr/>
            <p:nvPr/>
          </p:nvSpPr>
          <p:spPr bwMode="auto">
            <a:xfrm>
              <a:off x="4241" y="1931"/>
              <a:ext cx="280" cy="191"/>
            </a:xfrm>
            <a:custGeom>
              <a:avLst/>
              <a:gdLst>
                <a:gd name="T0" fmla="*/ 29 w 147"/>
                <a:gd name="T1" fmla="*/ 27 h 99"/>
                <a:gd name="T2" fmla="*/ 50 w 147"/>
                <a:gd name="T3" fmla="*/ 67 h 99"/>
                <a:gd name="T4" fmla="*/ 59 w 147"/>
                <a:gd name="T5" fmla="*/ 64 h 99"/>
                <a:gd name="T6" fmla="*/ 44 w 147"/>
                <a:gd name="T7" fmla="*/ 19 h 99"/>
                <a:gd name="T8" fmla="*/ 60 w 147"/>
                <a:gd name="T9" fmla="*/ 35 h 99"/>
                <a:gd name="T10" fmla="*/ 66 w 147"/>
                <a:gd name="T11" fmla="*/ 56 h 99"/>
                <a:gd name="T12" fmla="*/ 69 w 147"/>
                <a:gd name="T13" fmla="*/ 51 h 99"/>
                <a:gd name="T14" fmla="*/ 70 w 147"/>
                <a:gd name="T15" fmla="*/ 45 h 99"/>
                <a:gd name="T16" fmla="*/ 66 w 147"/>
                <a:gd name="T17" fmla="*/ 40 h 99"/>
                <a:gd name="T18" fmla="*/ 72 w 147"/>
                <a:gd name="T19" fmla="*/ 40 h 99"/>
                <a:gd name="T20" fmla="*/ 73 w 147"/>
                <a:gd name="T21" fmla="*/ 30 h 99"/>
                <a:gd name="T22" fmla="*/ 63 w 147"/>
                <a:gd name="T23" fmla="*/ 16 h 99"/>
                <a:gd name="T24" fmla="*/ 66 w 147"/>
                <a:gd name="T25" fmla="*/ 5 h 99"/>
                <a:gd name="T26" fmla="*/ 80 w 147"/>
                <a:gd name="T27" fmla="*/ 15 h 99"/>
                <a:gd name="T28" fmla="*/ 87 w 147"/>
                <a:gd name="T29" fmla="*/ 39 h 99"/>
                <a:gd name="T30" fmla="*/ 82 w 147"/>
                <a:gd name="T31" fmla="*/ 50 h 99"/>
                <a:gd name="T32" fmla="*/ 77 w 147"/>
                <a:gd name="T33" fmla="*/ 58 h 99"/>
                <a:gd name="T34" fmla="*/ 99 w 147"/>
                <a:gd name="T35" fmla="*/ 53 h 99"/>
                <a:gd name="T36" fmla="*/ 94 w 147"/>
                <a:gd name="T37" fmla="*/ 40 h 99"/>
                <a:gd name="T38" fmla="*/ 99 w 147"/>
                <a:gd name="T39" fmla="*/ 38 h 99"/>
                <a:gd name="T40" fmla="*/ 104 w 147"/>
                <a:gd name="T41" fmla="*/ 37 h 99"/>
                <a:gd name="T42" fmla="*/ 98 w 147"/>
                <a:gd name="T43" fmla="*/ 23 h 99"/>
                <a:gd name="T44" fmla="*/ 101 w 147"/>
                <a:gd name="T45" fmla="*/ 19 h 99"/>
                <a:gd name="T46" fmla="*/ 105 w 147"/>
                <a:gd name="T47" fmla="*/ 15 h 99"/>
                <a:gd name="T48" fmla="*/ 96 w 147"/>
                <a:gd name="T49" fmla="*/ 6 h 99"/>
                <a:gd name="T50" fmla="*/ 104 w 147"/>
                <a:gd name="T51" fmla="*/ 3 h 99"/>
                <a:gd name="T52" fmla="*/ 111 w 147"/>
                <a:gd name="T53" fmla="*/ 2 h 99"/>
                <a:gd name="T54" fmla="*/ 120 w 147"/>
                <a:gd name="T55" fmla="*/ 19 h 99"/>
                <a:gd name="T56" fmla="*/ 114 w 147"/>
                <a:gd name="T57" fmla="*/ 32 h 99"/>
                <a:gd name="T58" fmla="*/ 112 w 147"/>
                <a:gd name="T59" fmla="*/ 49 h 99"/>
                <a:gd name="T60" fmla="*/ 143 w 147"/>
                <a:gd name="T61" fmla="*/ 56 h 99"/>
                <a:gd name="T62" fmla="*/ 130 w 147"/>
                <a:gd name="T63" fmla="*/ 63 h 99"/>
                <a:gd name="T64" fmla="*/ 119 w 147"/>
                <a:gd name="T65" fmla="*/ 58 h 99"/>
                <a:gd name="T66" fmla="*/ 127 w 147"/>
                <a:gd name="T67" fmla="*/ 55 h 99"/>
                <a:gd name="T68" fmla="*/ 109 w 147"/>
                <a:gd name="T69" fmla="*/ 59 h 99"/>
                <a:gd name="T70" fmla="*/ 108 w 147"/>
                <a:gd name="T71" fmla="*/ 63 h 99"/>
                <a:gd name="T72" fmla="*/ 98 w 147"/>
                <a:gd name="T73" fmla="*/ 60 h 99"/>
                <a:gd name="T74" fmla="*/ 79 w 147"/>
                <a:gd name="T75" fmla="*/ 64 h 99"/>
                <a:gd name="T76" fmla="*/ 65 w 147"/>
                <a:gd name="T77" fmla="*/ 74 h 99"/>
                <a:gd name="T78" fmla="*/ 58 w 147"/>
                <a:gd name="T79" fmla="*/ 71 h 99"/>
                <a:gd name="T80" fmla="*/ 53 w 147"/>
                <a:gd name="T81" fmla="*/ 80 h 99"/>
                <a:gd name="T82" fmla="*/ 48 w 147"/>
                <a:gd name="T83" fmla="*/ 76 h 99"/>
                <a:gd name="T84" fmla="*/ 25 w 147"/>
                <a:gd name="T85" fmla="*/ 86 h 99"/>
                <a:gd name="T86" fmla="*/ 19 w 147"/>
                <a:gd name="T87" fmla="*/ 94 h 99"/>
                <a:gd name="T88" fmla="*/ 8 w 147"/>
                <a:gd name="T89" fmla="*/ 98 h 99"/>
                <a:gd name="T90" fmla="*/ 4 w 147"/>
                <a:gd name="T91" fmla="*/ 88 h 99"/>
                <a:gd name="T92" fmla="*/ 16 w 147"/>
                <a:gd name="T93" fmla="*/ 74 h 99"/>
                <a:gd name="T94" fmla="*/ 25 w 147"/>
                <a:gd name="T95" fmla="*/ 76 h 99"/>
                <a:gd name="T96" fmla="*/ 48 w 147"/>
                <a:gd name="T97" fmla="*/ 66 h 99"/>
                <a:gd name="T98" fmla="*/ 31 w 147"/>
                <a:gd name="T99" fmla="*/ 33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47" h="99">
                  <a:moveTo>
                    <a:pt x="31" y="33"/>
                  </a:moveTo>
                  <a:cubicBezTo>
                    <a:pt x="31" y="33"/>
                    <a:pt x="18" y="23"/>
                    <a:pt x="29" y="27"/>
                  </a:cubicBezTo>
                  <a:cubicBezTo>
                    <a:pt x="29" y="27"/>
                    <a:pt x="40" y="30"/>
                    <a:pt x="46" y="48"/>
                  </a:cubicBezTo>
                  <a:cubicBezTo>
                    <a:pt x="46" y="48"/>
                    <a:pt x="51" y="60"/>
                    <a:pt x="50" y="67"/>
                  </a:cubicBezTo>
                  <a:cubicBezTo>
                    <a:pt x="50" y="67"/>
                    <a:pt x="50" y="69"/>
                    <a:pt x="53" y="68"/>
                  </a:cubicBezTo>
                  <a:cubicBezTo>
                    <a:pt x="53" y="68"/>
                    <a:pt x="59" y="68"/>
                    <a:pt x="59" y="64"/>
                  </a:cubicBezTo>
                  <a:cubicBezTo>
                    <a:pt x="59" y="64"/>
                    <a:pt x="61" y="50"/>
                    <a:pt x="51" y="28"/>
                  </a:cubicBezTo>
                  <a:cubicBezTo>
                    <a:pt x="51" y="28"/>
                    <a:pt x="48" y="20"/>
                    <a:pt x="44" y="19"/>
                  </a:cubicBezTo>
                  <a:cubicBezTo>
                    <a:pt x="44" y="19"/>
                    <a:pt x="42" y="16"/>
                    <a:pt x="45" y="18"/>
                  </a:cubicBezTo>
                  <a:cubicBezTo>
                    <a:pt x="45" y="18"/>
                    <a:pt x="56" y="20"/>
                    <a:pt x="60" y="35"/>
                  </a:cubicBezTo>
                  <a:cubicBezTo>
                    <a:pt x="60" y="35"/>
                    <a:pt x="63" y="47"/>
                    <a:pt x="64" y="56"/>
                  </a:cubicBezTo>
                  <a:cubicBezTo>
                    <a:pt x="64" y="56"/>
                    <a:pt x="65" y="60"/>
                    <a:pt x="66" y="56"/>
                  </a:cubicBezTo>
                  <a:cubicBezTo>
                    <a:pt x="66" y="56"/>
                    <a:pt x="67" y="54"/>
                    <a:pt x="69" y="53"/>
                  </a:cubicBezTo>
                  <a:cubicBezTo>
                    <a:pt x="69" y="53"/>
                    <a:pt x="70" y="52"/>
                    <a:pt x="69" y="51"/>
                  </a:cubicBezTo>
                  <a:cubicBezTo>
                    <a:pt x="69" y="51"/>
                    <a:pt x="69" y="48"/>
                    <a:pt x="70" y="48"/>
                  </a:cubicBezTo>
                  <a:cubicBezTo>
                    <a:pt x="70" y="48"/>
                    <a:pt x="72" y="47"/>
                    <a:pt x="70" y="45"/>
                  </a:cubicBezTo>
                  <a:cubicBezTo>
                    <a:pt x="70" y="45"/>
                    <a:pt x="69" y="43"/>
                    <a:pt x="67" y="43"/>
                  </a:cubicBezTo>
                  <a:cubicBezTo>
                    <a:pt x="67" y="43"/>
                    <a:pt x="60" y="37"/>
                    <a:pt x="66" y="40"/>
                  </a:cubicBezTo>
                  <a:cubicBezTo>
                    <a:pt x="66" y="40"/>
                    <a:pt x="69" y="41"/>
                    <a:pt x="70" y="42"/>
                  </a:cubicBezTo>
                  <a:cubicBezTo>
                    <a:pt x="70" y="42"/>
                    <a:pt x="72" y="44"/>
                    <a:pt x="72" y="40"/>
                  </a:cubicBezTo>
                  <a:cubicBezTo>
                    <a:pt x="72" y="40"/>
                    <a:pt x="74" y="32"/>
                    <a:pt x="75" y="31"/>
                  </a:cubicBezTo>
                  <a:cubicBezTo>
                    <a:pt x="75" y="31"/>
                    <a:pt x="76" y="27"/>
                    <a:pt x="73" y="30"/>
                  </a:cubicBezTo>
                  <a:cubicBezTo>
                    <a:pt x="73" y="30"/>
                    <a:pt x="69" y="32"/>
                    <a:pt x="67" y="26"/>
                  </a:cubicBezTo>
                  <a:cubicBezTo>
                    <a:pt x="67" y="26"/>
                    <a:pt x="59" y="19"/>
                    <a:pt x="63" y="16"/>
                  </a:cubicBezTo>
                  <a:cubicBezTo>
                    <a:pt x="63" y="16"/>
                    <a:pt x="68" y="11"/>
                    <a:pt x="64" y="7"/>
                  </a:cubicBezTo>
                  <a:cubicBezTo>
                    <a:pt x="64" y="7"/>
                    <a:pt x="60" y="2"/>
                    <a:pt x="66" y="5"/>
                  </a:cubicBezTo>
                  <a:cubicBezTo>
                    <a:pt x="66" y="5"/>
                    <a:pt x="71" y="7"/>
                    <a:pt x="76" y="12"/>
                  </a:cubicBezTo>
                  <a:cubicBezTo>
                    <a:pt x="76" y="12"/>
                    <a:pt x="75" y="14"/>
                    <a:pt x="80" y="15"/>
                  </a:cubicBezTo>
                  <a:cubicBezTo>
                    <a:pt x="80" y="15"/>
                    <a:pt x="97" y="18"/>
                    <a:pt x="94" y="28"/>
                  </a:cubicBezTo>
                  <a:cubicBezTo>
                    <a:pt x="94" y="28"/>
                    <a:pt x="87" y="34"/>
                    <a:pt x="87" y="39"/>
                  </a:cubicBezTo>
                  <a:cubicBezTo>
                    <a:pt x="87" y="39"/>
                    <a:pt x="85" y="44"/>
                    <a:pt x="83" y="45"/>
                  </a:cubicBezTo>
                  <a:cubicBezTo>
                    <a:pt x="83" y="45"/>
                    <a:pt x="82" y="45"/>
                    <a:pt x="82" y="50"/>
                  </a:cubicBezTo>
                  <a:cubicBezTo>
                    <a:pt x="82" y="50"/>
                    <a:pt x="83" y="51"/>
                    <a:pt x="81" y="52"/>
                  </a:cubicBezTo>
                  <a:cubicBezTo>
                    <a:pt x="81" y="52"/>
                    <a:pt x="79" y="55"/>
                    <a:pt x="77" y="58"/>
                  </a:cubicBezTo>
                  <a:cubicBezTo>
                    <a:pt x="77" y="58"/>
                    <a:pt x="72" y="62"/>
                    <a:pt x="76" y="60"/>
                  </a:cubicBezTo>
                  <a:cubicBezTo>
                    <a:pt x="76" y="60"/>
                    <a:pt x="92" y="55"/>
                    <a:pt x="99" y="53"/>
                  </a:cubicBezTo>
                  <a:cubicBezTo>
                    <a:pt x="99" y="53"/>
                    <a:pt x="104" y="51"/>
                    <a:pt x="100" y="48"/>
                  </a:cubicBezTo>
                  <a:cubicBezTo>
                    <a:pt x="100" y="48"/>
                    <a:pt x="95" y="43"/>
                    <a:pt x="94" y="40"/>
                  </a:cubicBezTo>
                  <a:cubicBezTo>
                    <a:pt x="94" y="40"/>
                    <a:pt x="92" y="35"/>
                    <a:pt x="95" y="37"/>
                  </a:cubicBezTo>
                  <a:cubicBezTo>
                    <a:pt x="95" y="37"/>
                    <a:pt x="98" y="40"/>
                    <a:pt x="99" y="38"/>
                  </a:cubicBezTo>
                  <a:cubicBezTo>
                    <a:pt x="99" y="38"/>
                    <a:pt x="98" y="37"/>
                    <a:pt x="101" y="38"/>
                  </a:cubicBezTo>
                  <a:cubicBezTo>
                    <a:pt x="101" y="38"/>
                    <a:pt x="104" y="40"/>
                    <a:pt x="104" y="37"/>
                  </a:cubicBezTo>
                  <a:cubicBezTo>
                    <a:pt x="104" y="37"/>
                    <a:pt x="107" y="31"/>
                    <a:pt x="104" y="32"/>
                  </a:cubicBezTo>
                  <a:cubicBezTo>
                    <a:pt x="104" y="32"/>
                    <a:pt x="98" y="28"/>
                    <a:pt x="98" y="23"/>
                  </a:cubicBezTo>
                  <a:cubicBezTo>
                    <a:pt x="98" y="23"/>
                    <a:pt x="97" y="20"/>
                    <a:pt x="98" y="19"/>
                  </a:cubicBezTo>
                  <a:cubicBezTo>
                    <a:pt x="98" y="19"/>
                    <a:pt x="99" y="17"/>
                    <a:pt x="101" y="19"/>
                  </a:cubicBezTo>
                  <a:cubicBezTo>
                    <a:pt x="101" y="19"/>
                    <a:pt x="105" y="27"/>
                    <a:pt x="105" y="22"/>
                  </a:cubicBezTo>
                  <a:cubicBezTo>
                    <a:pt x="105" y="15"/>
                    <a:pt x="105" y="15"/>
                    <a:pt x="105" y="15"/>
                  </a:cubicBezTo>
                  <a:cubicBezTo>
                    <a:pt x="105" y="15"/>
                    <a:pt x="106" y="12"/>
                    <a:pt x="100" y="12"/>
                  </a:cubicBezTo>
                  <a:cubicBezTo>
                    <a:pt x="100" y="12"/>
                    <a:pt x="90" y="7"/>
                    <a:pt x="96" y="6"/>
                  </a:cubicBezTo>
                  <a:cubicBezTo>
                    <a:pt x="96" y="6"/>
                    <a:pt x="100" y="7"/>
                    <a:pt x="99" y="4"/>
                  </a:cubicBezTo>
                  <a:cubicBezTo>
                    <a:pt x="99" y="4"/>
                    <a:pt x="99" y="3"/>
                    <a:pt x="104" y="3"/>
                  </a:cubicBezTo>
                  <a:cubicBezTo>
                    <a:pt x="104" y="3"/>
                    <a:pt x="105" y="3"/>
                    <a:pt x="106" y="1"/>
                  </a:cubicBezTo>
                  <a:cubicBezTo>
                    <a:pt x="106" y="1"/>
                    <a:pt x="107" y="0"/>
                    <a:pt x="111" y="2"/>
                  </a:cubicBezTo>
                  <a:cubicBezTo>
                    <a:pt x="111" y="2"/>
                    <a:pt x="127" y="6"/>
                    <a:pt x="124" y="14"/>
                  </a:cubicBezTo>
                  <a:cubicBezTo>
                    <a:pt x="124" y="14"/>
                    <a:pt x="123" y="18"/>
                    <a:pt x="120" y="19"/>
                  </a:cubicBezTo>
                  <a:cubicBezTo>
                    <a:pt x="120" y="19"/>
                    <a:pt x="119" y="18"/>
                    <a:pt x="116" y="26"/>
                  </a:cubicBezTo>
                  <a:cubicBezTo>
                    <a:pt x="116" y="26"/>
                    <a:pt x="114" y="29"/>
                    <a:pt x="114" y="32"/>
                  </a:cubicBezTo>
                  <a:cubicBezTo>
                    <a:pt x="114" y="32"/>
                    <a:pt x="115" y="38"/>
                    <a:pt x="113" y="41"/>
                  </a:cubicBezTo>
                  <a:cubicBezTo>
                    <a:pt x="113" y="41"/>
                    <a:pt x="113" y="47"/>
                    <a:pt x="112" y="49"/>
                  </a:cubicBezTo>
                  <a:cubicBezTo>
                    <a:pt x="112" y="49"/>
                    <a:pt x="111" y="52"/>
                    <a:pt x="114" y="51"/>
                  </a:cubicBezTo>
                  <a:cubicBezTo>
                    <a:pt x="114" y="51"/>
                    <a:pt x="136" y="46"/>
                    <a:pt x="143" y="56"/>
                  </a:cubicBezTo>
                  <a:cubicBezTo>
                    <a:pt x="143" y="56"/>
                    <a:pt x="147" y="58"/>
                    <a:pt x="136" y="62"/>
                  </a:cubicBezTo>
                  <a:cubicBezTo>
                    <a:pt x="136" y="62"/>
                    <a:pt x="132" y="64"/>
                    <a:pt x="130" y="63"/>
                  </a:cubicBezTo>
                  <a:cubicBezTo>
                    <a:pt x="118" y="60"/>
                    <a:pt x="118" y="60"/>
                    <a:pt x="118" y="60"/>
                  </a:cubicBezTo>
                  <a:cubicBezTo>
                    <a:pt x="118" y="60"/>
                    <a:pt x="113" y="59"/>
                    <a:pt x="119" y="58"/>
                  </a:cubicBezTo>
                  <a:cubicBezTo>
                    <a:pt x="119" y="58"/>
                    <a:pt x="127" y="58"/>
                    <a:pt x="128" y="56"/>
                  </a:cubicBezTo>
                  <a:cubicBezTo>
                    <a:pt x="128" y="56"/>
                    <a:pt x="131" y="54"/>
                    <a:pt x="127" y="55"/>
                  </a:cubicBezTo>
                  <a:cubicBezTo>
                    <a:pt x="127" y="55"/>
                    <a:pt x="118" y="56"/>
                    <a:pt x="115" y="55"/>
                  </a:cubicBezTo>
                  <a:cubicBezTo>
                    <a:pt x="115" y="55"/>
                    <a:pt x="110" y="55"/>
                    <a:pt x="109" y="59"/>
                  </a:cubicBezTo>
                  <a:cubicBezTo>
                    <a:pt x="109" y="59"/>
                    <a:pt x="110" y="60"/>
                    <a:pt x="108" y="61"/>
                  </a:cubicBezTo>
                  <a:cubicBezTo>
                    <a:pt x="108" y="61"/>
                    <a:pt x="108" y="61"/>
                    <a:pt x="108" y="63"/>
                  </a:cubicBezTo>
                  <a:cubicBezTo>
                    <a:pt x="108" y="63"/>
                    <a:pt x="108" y="70"/>
                    <a:pt x="102" y="66"/>
                  </a:cubicBezTo>
                  <a:cubicBezTo>
                    <a:pt x="102" y="66"/>
                    <a:pt x="97" y="64"/>
                    <a:pt x="98" y="60"/>
                  </a:cubicBezTo>
                  <a:cubicBezTo>
                    <a:pt x="98" y="60"/>
                    <a:pt x="99" y="56"/>
                    <a:pt x="95" y="58"/>
                  </a:cubicBezTo>
                  <a:cubicBezTo>
                    <a:pt x="95" y="58"/>
                    <a:pt x="84" y="63"/>
                    <a:pt x="79" y="64"/>
                  </a:cubicBezTo>
                  <a:cubicBezTo>
                    <a:pt x="79" y="64"/>
                    <a:pt x="65" y="66"/>
                    <a:pt x="66" y="70"/>
                  </a:cubicBezTo>
                  <a:cubicBezTo>
                    <a:pt x="66" y="70"/>
                    <a:pt x="68" y="74"/>
                    <a:pt x="65" y="74"/>
                  </a:cubicBezTo>
                  <a:cubicBezTo>
                    <a:pt x="65" y="74"/>
                    <a:pt x="63" y="73"/>
                    <a:pt x="61" y="70"/>
                  </a:cubicBezTo>
                  <a:cubicBezTo>
                    <a:pt x="61" y="70"/>
                    <a:pt x="61" y="69"/>
                    <a:pt x="58" y="71"/>
                  </a:cubicBezTo>
                  <a:cubicBezTo>
                    <a:pt x="58" y="71"/>
                    <a:pt x="50" y="73"/>
                    <a:pt x="52" y="77"/>
                  </a:cubicBezTo>
                  <a:cubicBezTo>
                    <a:pt x="52" y="77"/>
                    <a:pt x="53" y="78"/>
                    <a:pt x="53" y="80"/>
                  </a:cubicBezTo>
                  <a:cubicBezTo>
                    <a:pt x="53" y="80"/>
                    <a:pt x="56" y="82"/>
                    <a:pt x="53" y="82"/>
                  </a:cubicBezTo>
                  <a:cubicBezTo>
                    <a:pt x="53" y="82"/>
                    <a:pt x="50" y="79"/>
                    <a:pt x="48" y="76"/>
                  </a:cubicBezTo>
                  <a:cubicBezTo>
                    <a:pt x="48" y="76"/>
                    <a:pt x="48" y="73"/>
                    <a:pt x="44" y="76"/>
                  </a:cubicBezTo>
                  <a:cubicBezTo>
                    <a:pt x="44" y="76"/>
                    <a:pt x="31" y="77"/>
                    <a:pt x="25" y="86"/>
                  </a:cubicBezTo>
                  <a:cubicBezTo>
                    <a:pt x="25" y="86"/>
                    <a:pt x="23" y="87"/>
                    <a:pt x="23" y="90"/>
                  </a:cubicBezTo>
                  <a:cubicBezTo>
                    <a:pt x="23" y="90"/>
                    <a:pt x="20" y="93"/>
                    <a:pt x="19" y="94"/>
                  </a:cubicBezTo>
                  <a:cubicBezTo>
                    <a:pt x="19" y="94"/>
                    <a:pt x="15" y="99"/>
                    <a:pt x="13" y="99"/>
                  </a:cubicBezTo>
                  <a:cubicBezTo>
                    <a:pt x="13" y="99"/>
                    <a:pt x="10" y="98"/>
                    <a:pt x="8" y="98"/>
                  </a:cubicBezTo>
                  <a:cubicBezTo>
                    <a:pt x="8" y="98"/>
                    <a:pt x="8" y="98"/>
                    <a:pt x="6" y="96"/>
                  </a:cubicBezTo>
                  <a:cubicBezTo>
                    <a:pt x="6" y="96"/>
                    <a:pt x="0" y="92"/>
                    <a:pt x="4" y="88"/>
                  </a:cubicBezTo>
                  <a:cubicBezTo>
                    <a:pt x="4" y="88"/>
                    <a:pt x="8" y="84"/>
                    <a:pt x="10" y="79"/>
                  </a:cubicBezTo>
                  <a:cubicBezTo>
                    <a:pt x="10" y="79"/>
                    <a:pt x="11" y="73"/>
                    <a:pt x="16" y="74"/>
                  </a:cubicBezTo>
                  <a:cubicBezTo>
                    <a:pt x="16" y="74"/>
                    <a:pt x="21" y="75"/>
                    <a:pt x="22" y="77"/>
                  </a:cubicBezTo>
                  <a:cubicBezTo>
                    <a:pt x="22" y="77"/>
                    <a:pt x="23" y="78"/>
                    <a:pt x="25" y="76"/>
                  </a:cubicBezTo>
                  <a:cubicBezTo>
                    <a:pt x="25" y="76"/>
                    <a:pt x="40" y="74"/>
                    <a:pt x="47" y="70"/>
                  </a:cubicBezTo>
                  <a:cubicBezTo>
                    <a:pt x="47" y="70"/>
                    <a:pt x="48" y="70"/>
                    <a:pt x="48" y="66"/>
                  </a:cubicBezTo>
                  <a:cubicBezTo>
                    <a:pt x="48" y="66"/>
                    <a:pt x="45" y="51"/>
                    <a:pt x="40" y="44"/>
                  </a:cubicBezTo>
                  <a:cubicBezTo>
                    <a:pt x="40" y="44"/>
                    <a:pt x="35" y="35"/>
                    <a:pt x="31" y="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rgbClr val="FF0000"/>
                </a:solidFill>
                <a:latin typeface="微软雅黑" panose="020B0503020204020204" pitchFamily="34" charset="-122"/>
                <a:ea typeface="微软雅黑" panose="020B0503020204020204" pitchFamily="34" charset="-122"/>
              </a:endParaRPr>
            </a:p>
          </p:txBody>
        </p:sp>
        <p:sp>
          <p:nvSpPr>
            <p:cNvPr id="124" name="Freeform 12"/>
            <p:cNvSpPr/>
            <p:nvPr/>
          </p:nvSpPr>
          <p:spPr bwMode="auto">
            <a:xfrm>
              <a:off x="4306" y="2062"/>
              <a:ext cx="168" cy="188"/>
            </a:xfrm>
            <a:custGeom>
              <a:avLst/>
              <a:gdLst>
                <a:gd name="T0" fmla="*/ 26 w 88"/>
                <a:gd name="T1" fmla="*/ 10 h 97"/>
                <a:gd name="T2" fmla="*/ 39 w 88"/>
                <a:gd name="T3" fmla="*/ 7 h 97"/>
                <a:gd name="T4" fmla="*/ 47 w 88"/>
                <a:gd name="T5" fmla="*/ 3 h 97"/>
                <a:gd name="T6" fmla="*/ 53 w 88"/>
                <a:gd name="T7" fmla="*/ 2 h 97"/>
                <a:gd name="T8" fmla="*/ 69 w 88"/>
                <a:gd name="T9" fmla="*/ 9 h 97"/>
                <a:gd name="T10" fmla="*/ 64 w 88"/>
                <a:gd name="T11" fmla="*/ 16 h 97"/>
                <a:gd name="T12" fmla="*/ 61 w 88"/>
                <a:gd name="T13" fmla="*/ 26 h 97"/>
                <a:gd name="T14" fmla="*/ 69 w 88"/>
                <a:gd name="T15" fmla="*/ 33 h 97"/>
                <a:gd name="T16" fmla="*/ 82 w 88"/>
                <a:gd name="T17" fmla="*/ 36 h 97"/>
                <a:gd name="T18" fmla="*/ 84 w 88"/>
                <a:gd name="T19" fmla="*/ 45 h 97"/>
                <a:gd name="T20" fmla="*/ 79 w 88"/>
                <a:gd name="T21" fmla="*/ 48 h 97"/>
                <a:gd name="T22" fmla="*/ 75 w 88"/>
                <a:gd name="T23" fmla="*/ 48 h 97"/>
                <a:gd name="T24" fmla="*/ 69 w 88"/>
                <a:gd name="T25" fmla="*/ 55 h 97"/>
                <a:gd name="T26" fmla="*/ 69 w 88"/>
                <a:gd name="T27" fmla="*/ 70 h 97"/>
                <a:gd name="T28" fmla="*/ 58 w 88"/>
                <a:gd name="T29" fmla="*/ 89 h 97"/>
                <a:gd name="T30" fmla="*/ 53 w 88"/>
                <a:gd name="T31" fmla="*/ 92 h 97"/>
                <a:gd name="T32" fmla="*/ 48 w 88"/>
                <a:gd name="T33" fmla="*/ 96 h 97"/>
                <a:gd name="T34" fmla="*/ 45 w 88"/>
                <a:gd name="T35" fmla="*/ 97 h 97"/>
                <a:gd name="T36" fmla="*/ 24 w 88"/>
                <a:gd name="T37" fmla="*/ 97 h 97"/>
                <a:gd name="T38" fmla="*/ 20 w 88"/>
                <a:gd name="T39" fmla="*/ 97 h 97"/>
                <a:gd name="T40" fmla="*/ 18 w 88"/>
                <a:gd name="T41" fmla="*/ 95 h 97"/>
                <a:gd name="T42" fmla="*/ 17 w 88"/>
                <a:gd name="T43" fmla="*/ 95 h 97"/>
                <a:gd name="T44" fmla="*/ 14 w 88"/>
                <a:gd name="T45" fmla="*/ 94 h 97"/>
                <a:gd name="T46" fmla="*/ 4 w 88"/>
                <a:gd name="T47" fmla="*/ 89 h 97"/>
                <a:gd name="T48" fmla="*/ 6 w 88"/>
                <a:gd name="T49" fmla="*/ 88 h 97"/>
                <a:gd name="T50" fmla="*/ 14 w 88"/>
                <a:gd name="T51" fmla="*/ 89 h 97"/>
                <a:gd name="T52" fmla="*/ 15 w 88"/>
                <a:gd name="T53" fmla="*/ 86 h 97"/>
                <a:gd name="T54" fmla="*/ 40 w 88"/>
                <a:gd name="T55" fmla="*/ 81 h 97"/>
                <a:gd name="T56" fmla="*/ 55 w 88"/>
                <a:gd name="T57" fmla="*/ 54 h 97"/>
                <a:gd name="T58" fmla="*/ 38 w 88"/>
                <a:gd name="T59" fmla="*/ 53 h 97"/>
                <a:gd name="T60" fmla="*/ 25 w 88"/>
                <a:gd name="T61" fmla="*/ 57 h 97"/>
                <a:gd name="T62" fmla="*/ 15 w 88"/>
                <a:gd name="T63" fmla="*/ 44 h 97"/>
                <a:gd name="T64" fmla="*/ 16 w 88"/>
                <a:gd name="T65" fmla="*/ 42 h 97"/>
                <a:gd name="T66" fmla="*/ 23 w 88"/>
                <a:gd name="T67" fmla="*/ 43 h 97"/>
                <a:gd name="T68" fmla="*/ 30 w 88"/>
                <a:gd name="T69" fmla="*/ 42 h 97"/>
                <a:gd name="T70" fmla="*/ 42 w 88"/>
                <a:gd name="T71" fmla="*/ 40 h 97"/>
                <a:gd name="T72" fmla="*/ 51 w 88"/>
                <a:gd name="T73" fmla="*/ 38 h 97"/>
                <a:gd name="T74" fmla="*/ 49 w 88"/>
                <a:gd name="T75" fmla="*/ 35 h 97"/>
                <a:gd name="T76" fmla="*/ 42 w 88"/>
                <a:gd name="T77" fmla="*/ 21 h 97"/>
                <a:gd name="T78" fmla="*/ 45 w 88"/>
                <a:gd name="T79" fmla="*/ 12 h 97"/>
                <a:gd name="T80" fmla="*/ 31 w 88"/>
                <a:gd name="T81" fmla="*/ 15 h 97"/>
                <a:gd name="T82" fmla="*/ 25 w 88"/>
                <a:gd name="T83" fmla="*/ 12 h 97"/>
                <a:gd name="T84" fmla="*/ 26 w 88"/>
                <a:gd name="T85" fmla="*/ 1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8" h="97">
                  <a:moveTo>
                    <a:pt x="26" y="10"/>
                  </a:moveTo>
                  <a:cubicBezTo>
                    <a:pt x="26" y="10"/>
                    <a:pt x="31" y="11"/>
                    <a:pt x="39" y="7"/>
                  </a:cubicBezTo>
                  <a:cubicBezTo>
                    <a:pt x="39" y="7"/>
                    <a:pt x="46" y="6"/>
                    <a:pt x="47" y="3"/>
                  </a:cubicBezTo>
                  <a:cubicBezTo>
                    <a:pt x="47" y="3"/>
                    <a:pt x="48" y="0"/>
                    <a:pt x="53" y="2"/>
                  </a:cubicBezTo>
                  <a:cubicBezTo>
                    <a:pt x="53" y="2"/>
                    <a:pt x="67" y="1"/>
                    <a:pt x="69" y="9"/>
                  </a:cubicBezTo>
                  <a:cubicBezTo>
                    <a:pt x="69" y="9"/>
                    <a:pt x="70" y="13"/>
                    <a:pt x="64" y="16"/>
                  </a:cubicBezTo>
                  <a:cubicBezTo>
                    <a:pt x="64" y="16"/>
                    <a:pt x="60" y="20"/>
                    <a:pt x="61" y="26"/>
                  </a:cubicBezTo>
                  <a:cubicBezTo>
                    <a:pt x="61" y="26"/>
                    <a:pt x="65" y="35"/>
                    <a:pt x="69" y="33"/>
                  </a:cubicBezTo>
                  <a:cubicBezTo>
                    <a:pt x="69" y="33"/>
                    <a:pt x="81" y="33"/>
                    <a:pt x="82" y="36"/>
                  </a:cubicBezTo>
                  <a:cubicBezTo>
                    <a:pt x="82" y="36"/>
                    <a:pt x="88" y="42"/>
                    <a:pt x="84" y="45"/>
                  </a:cubicBezTo>
                  <a:cubicBezTo>
                    <a:pt x="84" y="45"/>
                    <a:pt x="81" y="46"/>
                    <a:pt x="79" y="48"/>
                  </a:cubicBezTo>
                  <a:cubicBezTo>
                    <a:pt x="79" y="48"/>
                    <a:pt x="78" y="49"/>
                    <a:pt x="75" y="48"/>
                  </a:cubicBezTo>
                  <a:cubicBezTo>
                    <a:pt x="75" y="48"/>
                    <a:pt x="68" y="48"/>
                    <a:pt x="69" y="55"/>
                  </a:cubicBezTo>
                  <a:cubicBezTo>
                    <a:pt x="69" y="70"/>
                    <a:pt x="69" y="70"/>
                    <a:pt x="69" y="70"/>
                  </a:cubicBezTo>
                  <a:cubicBezTo>
                    <a:pt x="69" y="70"/>
                    <a:pt x="65" y="83"/>
                    <a:pt x="58" y="89"/>
                  </a:cubicBezTo>
                  <a:cubicBezTo>
                    <a:pt x="58" y="89"/>
                    <a:pt x="54" y="92"/>
                    <a:pt x="53" y="92"/>
                  </a:cubicBezTo>
                  <a:cubicBezTo>
                    <a:pt x="53" y="92"/>
                    <a:pt x="51" y="93"/>
                    <a:pt x="48" y="96"/>
                  </a:cubicBezTo>
                  <a:cubicBezTo>
                    <a:pt x="48" y="96"/>
                    <a:pt x="47" y="97"/>
                    <a:pt x="45" y="97"/>
                  </a:cubicBezTo>
                  <a:cubicBezTo>
                    <a:pt x="24" y="97"/>
                    <a:pt x="24" y="97"/>
                    <a:pt x="24" y="97"/>
                  </a:cubicBezTo>
                  <a:cubicBezTo>
                    <a:pt x="24" y="97"/>
                    <a:pt x="22" y="96"/>
                    <a:pt x="20" y="97"/>
                  </a:cubicBezTo>
                  <a:cubicBezTo>
                    <a:pt x="20" y="97"/>
                    <a:pt x="18" y="96"/>
                    <a:pt x="18" y="95"/>
                  </a:cubicBezTo>
                  <a:cubicBezTo>
                    <a:pt x="18" y="95"/>
                    <a:pt x="19" y="94"/>
                    <a:pt x="17" y="95"/>
                  </a:cubicBezTo>
                  <a:cubicBezTo>
                    <a:pt x="17" y="95"/>
                    <a:pt x="16" y="93"/>
                    <a:pt x="14" y="94"/>
                  </a:cubicBezTo>
                  <a:cubicBezTo>
                    <a:pt x="4" y="89"/>
                    <a:pt x="4" y="89"/>
                    <a:pt x="4" y="89"/>
                  </a:cubicBezTo>
                  <a:cubicBezTo>
                    <a:pt x="4" y="89"/>
                    <a:pt x="0" y="87"/>
                    <a:pt x="6" y="88"/>
                  </a:cubicBezTo>
                  <a:cubicBezTo>
                    <a:pt x="6" y="88"/>
                    <a:pt x="19" y="93"/>
                    <a:pt x="14" y="89"/>
                  </a:cubicBezTo>
                  <a:cubicBezTo>
                    <a:pt x="14" y="89"/>
                    <a:pt x="11" y="86"/>
                    <a:pt x="15" y="86"/>
                  </a:cubicBezTo>
                  <a:cubicBezTo>
                    <a:pt x="15" y="86"/>
                    <a:pt x="30" y="87"/>
                    <a:pt x="40" y="81"/>
                  </a:cubicBezTo>
                  <a:cubicBezTo>
                    <a:pt x="40" y="81"/>
                    <a:pt x="61" y="73"/>
                    <a:pt x="55" y="54"/>
                  </a:cubicBezTo>
                  <a:cubicBezTo>
                    <a:pt x="55" y="54"/>
                    <a:pt x="48" y="50"/>
                    <a:pt x="38" y="53"/>
                  </a:cubicBezTo>
                  <a:cubicBezTo>
                    <a:pt x="38" y="53"/>
                    <a:pt x="29" y="59"/>
                    <a:pt x="25" y="57"/>
                  </a:cubicBezTo>
                  <a:cubicBezTo>
                    <a:pt x="25" y="57"/>
                    <a:pt x="17" y="51"/>
                    <a:pt x="15" y="44"/>
                  </a:cubicBezTo>
                  <a:cubicBezTo>
                    <a:pt x="15" y="44"/>
                    <a:pt x="12" y="40"/>
                    <a:pt x="16" y="42"/>
                  </a:cubicBezTo>
                  <a:cubicBezTo>
                    <a:pt x="16" y="42"/>
                    <a:pt x="17" y="44"/>
                    <a:pt x="23" y="43"/>
                  </a:cubicBezTo>
                  <a:cubicBezTo>
                    <a:pt x="23" y="43"/>
                    <a:pt x="28" y="44"/>
                    <a:pt x="30" y="42"/>
                  </a:cubicBezTo>
                  <a:cubicBezTo>
                    <a:pt x="30" y="42"/>
                    <a:pt x="35" y="41"/>
                    <a:pt x="42" y="40"/>
                  </a:cubicBezTo>
                  <a:cubicBezTo>
                    <a:pt x="42" y="40"/>
                    <a:pt x="49" y="39"/>
                    <a:pt x="51" y="38"/>
                  </a:cubicBezTo>
                  <a:cubicBezTo>
                    <a:pt x="51" y="38"/>
                    <a:pt x="53" y="35"/>
                    <a:pt x="49" y="35"/>
                  </a:cubicBezTo>
                  <a:cubicBezTo>
                    <a:pt x="49" y="35"/>
                    <a:pt x="39" y="37"/>
                    <a:pt x="42" y="21"/>
                  </a:cubicBezTo>
                  <a:cubicBezTo>
                    <a:pt x="42" y="21"/>
                    <a:pt x="50" y="9"/>
                    <a:pt x="45" y="12"/>
                  </a:cubicBezTo>
                  <a:cubicBezTo>
                    <a:pt x="45" y="12"/>
                    <a:pt x="37" y="17"/>
                    <a:pt x="31" y="15"/>
                  </a:cubicBezTo>
                  <a:cubicBezTo>
                    <a:pt x="31" y="15"/>
                    <a:pt x="27" y="15"/>
                    <a:pt x="25" y="12"/>
                  </a:cubicBezTo>
                  <a:cubicBezTo>
                    <a:pt x="25" y="12"/>
                    <a:pt x="22" y="7"/>
                    <a:pt x="26"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rgbClr val="FF0000"/>
                </a:solidFill>
                <a:latin typeface="微软雅黑" panose="020B0503020204020204" pitchFamily="34" charset="-122"/>
                <a:ea typeface="微软雅黑" panose="020B0503020204020204" pitchFamily="34" charset="-122"/>
              </a:endParaRPr>
            </a:p>
          </p:txBody>
        </p:sp>
        <p:sp>
          <p:nvSpPr>
            <p:cNvPr id="125" name="Freeform 13"/>
            <p:cNvSpPr/>
            <p:nvPr/>
          </p:nvSpPr>
          <p:spPr bwMode="auto">
            <a:xfrm>
              <a:off x="4023" y="1962"/>
              <a:ext cx="151" cy="247"/>
            </a:xfrm>
            <a:custGeom>
              <a:avLst/>
              <a:gdLst>
                <a:gd name="T0" fmla="*/ 37 w 79"/>
                <a:gd name="T1" fmla="*/ 7 h 128"/>
                <a:gd name="T2" fmla="*/ 39 w 79"/>
                <a:gd name="T3" fmla="*/ 5 h 128"/>
                <a:gd name="T4" fmla="*/ 49 w 79"/>
                <a:gd name="T5" fmla="*/ 8 h 128"/>
                <a:gd name="T6" fmla="*/ 58 w 79"/>
                <a:gd name="T7" fmla="*/ 12 h 128"/>
                <a:gd name="T8" fmla="*/ 60 w 79"/>
                <a:gd name="T9" fmla="*/ 19 h 128"/>
                <a:gd name="T10" fmla="*/ 61 w 79"/>
                <a:gd name="T11" fmla="*/ 26 h 128"/>
                <a:gd name="T12" fmla="*/ 69 w 79"/>
                <a:gd name="T13" fmla="*/ 33 h 128"/>
                <a:gd name="T14" fmla="*/ 70 w 79"/>
                <a:gd name="T15" fmla="*/ 33 h 128"/>
                <a:gd name="T16" fmla="*/ 74 w 79"/>
                <a:gd name="T17" fmla="*/ 38 h 128"/>
                <a:gd name="T18" fmla="*/ 75 w 79"/>
                <a:gd name="T19" fmla="*/ 41 h 128"/>
                <a:gd name="T20" fmla="*/ 77 w 79"/>
                <a:gd name="T21" fmla="*/ 47 h 128"/>
                <a:gd name="T22" fmla="*/ 70 w 79"/>
                <a:gd name="T23" fmla="*/ 58 h 128"/>
                <a:gd name="T24" fmla="*/ 66 w 79"/>
                <a:gd name="T25" fmla="*/ 61 h 128"/>
                <a:gd name="T26" fmla="*/ 62 w 79"/>
                <a:gd name="T27" fmla="*/ 69 h 128"/>
                <a:gd name="T28" fmla="*/ 56 w 79"/>
                <a:gd name="T29" fmla="*/ 77 h 128"/>
                <a:gd name="T30" fmla="*/ 48 w 79"/>
                <a:gd name="T31" fmla="*/ 94 h 128"/>
                <a:gd name="T32" fmla="*/ 44 w 79"/>
                <a:gd name="T33" fmla="*/ 103 h 128"/>
                <a:gd name="T34" fmla="*/ 38 w 79"/>
                <a:gd name="T35" fmla="*/ 107 h 128"/>
                <a:gd name="T36" fmla="*/ 36 w 79"/>
                <a:gd name="T37" fmla="*/ 111 h 128"/>
                <a:gd name="T38" fmla="*/ 33 w 79"/>
                <a:gd name="T39" fmla="*/ 115 h 128"/>
                <a:gd name="T40" fmla="*/ 25 w 79"/>
                <a:gd name="T41" fmla="*/ 119 h 128"/>
                <a:gd name="T42" fmla="*/ 18 w 79"/>
                <a:gd name="T43" fmla="*/ 122 h 128"/>
                <a:gd name="T44" fmla="*/ 13 w 79"/>
                <a:gd name="T45" fmla="*/ 123 h 128"/>
                <a:gd name="T46" fmla="*/ 11 w 79"/>
                <a:gd name="T47" fmla="*/ 125 h 128"/>
                <a:gd name="T48" fmla="*/ 3 w 79"/>
                <a:gd name="T49" fmla="*/ 127 h 128"/>
                <a:gd name="T50" fmla="*/ 9 w 79"/>
                <a:gd name="T51" fmla="*/ 111 h 128"/>
                <a:gd name="T52" fmla="*/ 14 w 79"/>
                <a:gd name="T53" fmla="*/ 103 h 128"/>
                <a:gd name="T54" fmla="*/ 18 w 79"/>
                <a:gd name="T55" fmla="*/ 99 h 128"/>
                <a:gd name="T56" fmla="*/ 20 w 79"/>
                <a:gd name="T57" fmla="*/ 99 h 128"/>
                <a:gd name="T58" fmla="*/ 25 w 79"/>
                <a:gd name="T59" fmla="*/ 93 h 128"/>
                <a:gd name="T60" fmla="*/ 23 w 79"/>
                <a:gd name="T61" fmla="*/ 90 h 128"/>
                <a:gd name="T62" fmla="*/ 23 w 79"/>
                <a:gd name="T63" fmla="*/ 85 h 128"/>
                <a:gd name="T64" fmla="*/ 22 w 79"/>
                <a:gd name="T65" fmla="*/ 83 h 128"/>
                <a:gd name="T66" fmla="*/ 18 w 79"/>
                <a:gd name="T67" fmla="*/ 81 h 128"/>
                <a:gd name="T68" fmla="*/ 15 w 79"/>
                <a:gd name="T69" fmla="*/ 80 h 128"/>
                <a:gd name="T70" fmla="*/ 9 w 79"/>
                <a:gd name="T71" fmla="*/ 69 h 128"/>
                <a:gd name="T72" fmla="*/ 27 w 79"/>
                <a:gd name="T73" fmla="*/ 67 h 128"/>
                <a:gd name="T74" fmla="*/ 36 w 79"/>
                <a:gd name="T75" fmla="*/ 55 h 128"/>
                <a:gd name="T76" fmla="*/ 35 w 79"/>
                <a:gd name="T77" fmla="*/ 52 h 128"/>
                <a:gd name="T78" fmla="*/ 36 w 79"/>
                <a:gd name="T79" fmla="*/ 49 h 128"/>
                <a:gd name="T80" fmla="*/ 36 w 79"/>
                <a:gd name="T81" fmla="*/ 45 h 128"/>
                <a:gd name="T82" fmla="*/ 37 w 79"/>
                <a:gd name="T83" fmla="*/ 42 h 128"/>
                <a:gd name="T84" fmla="*/ 37 w 79"/>
                <a:gd name="T85" fmla="*/ 39 h 128"/>
                <a:gd name="T86" fmla="*/ 38 w 79"/>
                <a:gd name="T87" fmla="*/ 36 h 128"/>
                <a:gd name="T88" fmla="*/ 38 w 79"/>
                <a:gd name="T89" fmla="*/ 33 h 128"/>
                <a:gd name="T90" fmla="*/ 39 w 79"/>
                <a:gd name="T91" fmla="*/ 32 h 128"/>
                <a:gd name="T92" fmla="*/ 40 w 79"/>
                <a:gd name="T93" fmla="*/ 29 h 128"/>
                <a:gd name="T94" fmla="*/ 39 w 79"/>
                <a:gd name="T95" fmla="*/ 25 h 128"/>
                <a:gd name="T96" fmla="*/ 37 w 79"/>
                <a:gd name="T97" fmla="*/ 22 h 128"/>
                <a:gd name="T98" fmla="*/ 37 w 79"/>
                <a:gd name="T99" fmla="*/ 7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9" h="128">
                  <a:moveTo>
                    <a:pt x="37" y="7"/>
                  </a:moveTo>
                  <a:cubicBezTo>
                    <a:pt x="37" y="7"/>
                    <a:pt x="33" y="0"/>
                    <a:pt x="39" y="5"/>
                  </a:cubicBezTo>
                  <a:cubicBezTo>
                    <a:pt x="39" y="5"/>
                    <a:pt x="46" y="5"/>
                    <a:pt x="49" y="8"/>
                  </a:cubicBezTo>
                  <a:cubicBezTo>
                    <a:pt x="49" y="8"/>
                    <a:pt x="55" y="11"/>
                    <a:pt x="58" y="12"/>
                  </a:cubicBezTo>
                  <a:cubicBezTo>
                    <a:pt x="58" y="12"/>
                    <a:pt x="60" y="12"/>
                    <a:pt x="60" y="19"/>
                  </a:cubicBezTo>
                  <a:cubicBezTo>
                    <a:pt x="60" y="19"/>
                    <a:pt x="59" y="26"/>
                    <a:pt x="61" y="26"/>
                  </a:cubicBezTo>
                  <a:cubicBezTo>
                    <a:pt x="61" y="26"/>
                    <a:pt x="67" y="31"/>
                    <a:pt x="69" y="33"/>
                  </a:cubicBezTo>
                  <a:cubicBezTo>
                    <a:pt x="69" y="33"/>
                    <a:pt x="69" y="34"/>
                    <a:pt x="70" y="33"/>
                  </a:cubicBezTo>
                  <a:cubicBezTo>
                    <a:pt x="70" y="33"/>
                    <a:pt x="74" y="33"/>
                    <a:pt x="74" y="38"/>
                  </a:cubicBezTo>
                  <a:cubicBezTo>
                    <a:pt x="74" y="38"/>
                    <a:pt x="73" y="41"/>
                    <a:pt x="75" y="41"/>
                  </a:cubicBezTo>
                  <a:cubicBezTo>
                    <a:pt x="75" y="41"/>
                    <a:pt x="79" y="42"/>
                    <a:pt x="77" y="47"/>
                  </a:cubicBezTo>
                  <a:cubicBezTo>
                    <a:pt x="77" y="47"/>
                    <a:pt x="77" y="56"/>
                    <a:pt x="70" y="58"/>
                  </a:cubicBezTo>
                  <a:cubicBezTo>
                    <a:pt x="70" y="58"/>
                    <a:pt x="67" y="58"/>
                    <a:pt x="66" y="61"/>
                  </a:cubicBezTo>
                  <a:cubicBezTo>
                    <a:pt x="66" y="61"/>
                    <a:pt x="62" y="66"/>
                    <a:pt x="62" y="69"/>
                  </a:cubicBezTo>
                  <a:cubicBezTo>
                    <a:pt x="62" y="69"/>
                    <a:pt x="60" y="73"/>
                    <a:pt x="56" y="77"/>
                  </a:cubicBezTo>
                  <a:cubicBezTo>
                    <a:pt x="56" y="77"/>
                    <a:pt x="47" y="82"/>
                    <a:pt x="48" y="94"/>
                  </a:cubicBezTo>
                  <a:cubicBezTo>
                    <a:pt x="48" y="94"/>
                    <a:pt x="51" y="100"/>
                    <a:pt x="44" y="103"/>
                  </a:cubicBezTo>
                  <a:cubicBezTo>
                    <a:pt x="44" y="103"/>
                    <a:pt x="42" y="103"/>
                    <a:pt x="38" y="107"/>
                  </a:cubicBezTo>
                  <a:cubicBezTo>
                    <a:pt x="38" y="107"/>
                    <a:pt x="36" y="110"/>
                    <a:pt x="36" y="111"/>
                  </a:cubicBezTo>
                  <a:cubicBezTo>
                    <a:pt x="36" y="111"/>
                    <a:pt x="33" y="114"/>
                    <a:pt x="33" y="115"/>
                  </a:cubicBezTo>
                  <a:cubicBezTo>
                    <a:pt x="33" y="115"/>
                    <a:pt x="31" y="118"/>
                    <a:pt x="25" y="119"/>
                  </a:cubicBezTo>
                  <a:cubicBezTo>
                    <a:pt x="25" y="119"/>
                    <a:pt x="20" y="119"/>
                    <a:pt x="18" y="122"/>
                  </a:cubicBezTo>
                  <a:cubicBezTo>
                    <a:pt x="18" y="122"/>
                    <a:pt x="15" y="124"/>
                    <a:pt x="13" y="123"/>
                  </a:cubicBezTo>
                  <a:cubicBezTo>
                    <a:pt x="13" y="123"/>
                    <a:pt x="12" y="123"/>
                    <a:pt x="11" y="125"/>
                  </a:cubicBezTo>
                  <a:cubicBezTo>
                    <a:pt x="11" y="125"/>
                    <a:pt x="8" y="128"/>
                    <a:pt x="3" y="127"/>
                  </a:cubicBezTo>
                  <a:cubicBezTo>
                    <a:pt x="3" y="127"/>
                    <a:pt x="7" y="116"/>
                    <a:pt x="9" y="111"/>
                  </a:cubicBezTo>
                  <a:cubicBezTo>
                    <a:pt x="9" y="111"/>
                    <a:pt x="11" y="105"/>
                    <a:pt x="14" y="103"/>
                  </a:cubicBezTo>
                  <a:cubicBezTo>
                    <a:pt x="14" y="103"/>
                    <a:pt x="15" y="98"/>
                    <a:pt x="18" y="99"/>
                  </a:cubicBezTo>
                  <a:cubicBezTo>
                    <a:pt x="18" y="99"/>
                    <a:pt x="19" y="101"/>
                    <a:pt x="20" y="99"/>
                  </a:cubicBezTo>
                  <a:cubicBezTo>
                    <a:pt x="20" y="99"/>
                    <a:pt x="24" y="93"/>
                    <a:pt x="25" y="93"/>
                  </a:cubicBezTo>
                  <a:cubicBezTo>
                    <a:pt x="25" y="93"/>
                    <a:pt x="24" y="90"/>
                    <a:pt x="23" y="90"/>
                  </a:cubicBezTo>
                  <a:cubicBezTo>
                    <a:pt x="23" y="90"/>
                    <a:pt x="22" y="87"/>
                    <a:pt x="23" y="85"/>
                  </a:cubicBezTo>
                  <a:cubicBezTo>
                    <a:pt x="23" y="85"/>
                    <a:pt x="24" y="84"/>
                    <a:pt x="22" y="83"/>
                  </a:cubicBezTo>
                  <a:cubicBezTo>
                    <a:pt x="22" y="83"/>
                    <a:pt x="19" y="79"/>
                    <a:pt x="18" y="81"/>
                  </a:cubicBezTo>
                  <a:cubicBezTo>
                    <a:pt x="18" y="81"/>
                    <a:pt x="17" y="81"/>
                    <a:pt x="15" y="80"/>
                  </a:cubicBezTo>
                  <a:cubicBezTo>
                    <a:pt x="15" y="80"/>
                    <a:pt x="0" y="69"/>
                    <a:pt x="9" y="69"/>
                  </a:cubicBezTo>
                  <a:cubicBezTo>
                    <a:pt x="9" y="69"/>
                    <a:pt x="18" y="72"/>
                    <a:pt x="27" y="67"/>
                  </a:cubicBezTo>
                  <a:cubicBezTo>
                    <a:pt x="27" y="67"/>
                    <a:pt x="29" y="66"/>
                    <a:pt x="36" y="55"/>
                  </a:cubicBezTo>
                  <a:cubicBezTo>
                    <a:pt x="36" y="55"/>
                    <a:pt x="37" y="53"/>
                    <a:pt x="35" y="52"/>
                  </a:cubicBezTo>
                  <a:cubicBezTo>
                    <a:pt x="35" y="52"/>
                    <a:pt x="35" y="50"/>
                    <a:pt x="36" y="49"/>
                  </a:cubicBezTo>
                  <a:cubicBezTo>
                    <a:pt x="36" y="49"/>
                    <a:pt x="36" y="48"/>
                    <a:pt x="36" y="45"/>
                  </a:cubicBezTo>
                  <a:cubicBezTo>
                    <a:pt x="36" y="45"/>
                    <a:pt x="36" y="43"/>
                    <a:pt x="37" y="42"/>
                  </a:cubicBezTo>
                  <a:cubicBezTo>
                    <a:pt x="37" y="42"/>
                    <a:pt x="38" y="40"/>
                    <a:pt x="37" y="39"/>
                  </a:cubicBezTo>
                  <a:cubicBezTo>
                    <a:pt x="37" y="39"/>
                    <a:pt x="37" y="37"/>
                    <a:pt x="38" y="36"/>
                  </a:cubicBezTo>
                  <a:cubicBezTo>
                    <a:pt x="38" y="36"/>
                    <a:pt x="38" y="35"/>
                    <a:pt x="38" y="33"/>
                  </a:cubicBezTo>
                  <a:cubicBezTo>
                    <a:pt x="38" y="33"/>
                    <a:pt x="37" y="32"/>
                    <a:pt x="39" y="32"/>
                  </a:cubicBezTo>
                  <a:cubicBezTo>
                    <a:pt x="39" y="32"/>
                    <a:pt x="41" y="33"/>
                    <a:pt x="40" y="29"/>
                  </a:cubicBezTo>
                  <a:cubicBezTo>
                    <a:pt x="40" y="29"/>
                    <a:pt x="39" y="27"/>
                    <a:pt x="39" y="25"/>
                  </a:cubicBezTo>
                  <a:cubicBezTo>
                    <a:pt x="37" y="22"/>
                    <a:pt x="37" y="22"/>
                    <a:pt x="37" y="22"/>
                  </a:cubicBezTo>
                  <a:lnTo>
                    <a:pt x="37" y="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rgbClr val="FF0000"/>
                </a:solidFill>
                <a:latin typeface="微软雅黑" panose="020B0503020204020204" pitchFamily="34" charset="-122"/>
                <a:ea typeface="微软雅黑" panose="020B0503020204020204" pitchFamily="34" charset="-122"/>
              </a:endParaRPr>
            </a:p>
          </p:txBody>
        </p:sp>
        <p:sp>
          <p:nvSpPr>
            <p:cNvPr id="126" name="Freeform 14"/>
            <p:cNvSpPr/>
            <p:nvPr/>
          </p:nvSpPr>
          <p:spPr bwMode="auto">
            <a:xfrm>
              <a:off x="4157" y="2138"/>
              <a:ext cx="63" cy="70"/>
            </a:xfrm>
            <a:custGeom>
              <a:avLst/>
              <a:gdLst>
                <a:gd name="T0" fmla="*/ 3 w 33"/>
                <a:gd name="T1" fmla="*/ 8 h 36"/>
                <a:gd name="T2" fmla="*/ 7 w 33"/>
                <a:gd name="T3" fmla="*/ 3 h 36"/>
                <a:gd name="T4" fmla="*/ 13 w 33"/>
                <a:gd name="T5" fmla="*/ 4 h 36"/>
                <a:gd name="T6" fmla="*/ 23 w 33"/>
                <a:gd name="T7" fmla="*/ 12 h 36"/>
                <a:gd name="T8" fmla="*/ 30 w 33"/>
                <a:gd name="T9" fmla="*/ 18 h 36"/>
                <a:gd name="T10" fmla="*/ 31 w 33"/>
                <a:gd name="T11" fmla="*/ 25 h 36"/>
                <a:gd name="T12" fmla="*/ 30 w 33"/>
                <a:gd name="T13" fmla="*/ 28 h 36"/>
                <a:gd name="T14" fmla="*/ 28 w 33"/>
                <a:gd name="T15" fmla="*/ 31 h 36"/>
                <a:gd name="T16" fmla="*/ 19 w 33"/>
                <a:gd name="T17" fmla="*/ 34 h 36"/>
                <a:gd name="T18" fmla="*/ 12 w 33"/>
                <a:gd name="T19" fmla="*/ 33 h 36"/>
                <a:gd name="T20" fmla="*/ 8 w 33"/>
                <a:gd name="T21" fmla="*/ 30 h 36"/>
                <a:gd name="T22" fmla="*/ 5 w 33"/>
                <a:gd name="T23" fmla="*/ 29 h 36"/>
                <a:gd name="T24" fmla="*/ 2 w 33"/>
                <a:gd name="T25" fmla="*/ 25 h 36"/>
                <a:gd name="T26" fmla="*/ 2 w 33"/>
                <a:gd name="T27" fmla="*/ 19 h 36"/>
                <a:gd name="T28" fmla="*/ 3 w 33"/>
                <a:gd name="T29" fmla="*/ 8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3" h="36">
                  <a:moveTo>
                    <a:pt x="3" y="8"/>
                  </a:moveTo>
                  <a:cubicBezTo>
                    <a:pt x="3" y="8"/>
                    <a:pt x="4" y="0"/>
                    <a:pt x="7" y="3"/>
                  </a:cubicBezTo>
                  <a:cubicBezTo>
                    <a:pt x="7" y="3"/>
                    <a:pt x="10" y="4"/>
                    <a:pt x="13" y="4"/>
                  </a:cubicBezTo>
                  <a:cubicBezTo>
                    <a:pt x="13" y="4"/>
                    <a:pt x="19" y="7"/>
                    <a:pt x="23" y="12"/>
                  </a:cubicBezTo>
                  <a:cubicBezTo>
                    <a:pt x="23" y="12"/>
                    <a:pt x="28" y="17"/>
                    <a:pt x="30" y="18"/>
                  </a:cubicBezTo>
                  <a:cubicBezTo>
                    <a:pt x="30" y="18"/>
                    <a:pt x="33" y="20"/>
                    <a:pt x="31" y="25"/>
                  </a:cubicBezTo>
                  <a:cubicBezTo>
                    <a:pt x="31" y="25"/>
                    <a:pt x="29" y="27"/>
                    <a:pt x="30" y="28"/>
                  </a:cubicBezTo>
                  <a:cubicBezTo>
                    <a:pt x="30" y="28"/>
                    <a:pt x="29" y="30"/>
                    <a:pt x="28" y="31"/>
                  </a:cubicBezTo>
                  <a:cubicBezTo>
                    <a:pt x="28" y="31"/>
                    <a:pt x="24" y="36"/>
                    <a:pt x="19" y="34"/>
                  </a:cubicBezTo>
                  <a:cubicBezTo>
                    <a:pt x="19" y="34"/>
                    <a:pt x="15" y="34"/>
                    <a:pt x="12" y="33"/>
                  </a:cubicBezTo>
                  <a:cubicBezTo>
                    <a:pt x="12" y="33"/>
                    <a:pt x="9" y="32"/>
                    <a:pt x="8" y="30"/>
                  </a:cubicBezTo>
                  <a:cubicBezTo>
                    <a:pt x="8" y="30"/>
                    <a:pt x="6" y="29"/>
                    <a:pt x="5" y="29"/>
                  </a:cubicBezTo>
                  <a:cubicBezTo>
                    <a:pt x="5" y="29"/>
                    <a:pt x="4" y="29"/>
                    <a:pt x="2" y="25"/>
                  </a:cubicBezTo>
                  <a:cubicBezTo>
                    <a:pt x="2" y="25"/>
                    <a:pt x="0" y="23"/>
                    <a:pt x="2" y="19"/>
                  </a:cubicBezTo>
                  <a:cubicBezTo>
                    <a:pt x="2" y="19"/>
                    <a:pt x="4" y="14"/>
                    <a:pt x="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rgbClr val="FF0000"/>
                </a:solidFill>
                <a:latin typeface="微软雅黑" panose="020B0503020204020204" pitchFamily="34" charset="-122"/>
                <a:ea typeface="微软雅黑" panose="020B0503020204020204" pitchFamily="34" charset="-122"/>
              </a:endParaRPr>
            </a:p>
          </p:txBody>
        </p:sp>
        <p:sp>
          <p:nvSpPr>
            <p:cNvPr id="127" name="Freeform 15"/>
            <p:cNvSpPr/>
            <p:nvPr/>
          </p:nvSpPr>
          <p:spPr bwMode="auto">
            <a:xfrm>
              <a:off x="3720" y="2064"/>
              <a:ext cx="36" cy="142"/>
            </a:xfrm>
            <a:custGeom>
              <a:avLst/>
              <a:gdLst>
                <a:gd name="T0" fmla="*/ 0 w 19"/>
                <a:gd name="T1" fmla="*/ 48 h 73"/>
                <a:gd name="T2" fmla="*/ 1 w 19"/>
                <a:gd name="T3" fmla="*/ 27 h 73"/>
                <a:gd name="T4" fmla="*/ 1 w 19"/>
                <a:gd name="T5" fmla="*/ 24 h 73"/>
                <a:gd name="T6" fmla="*/ 1 w 19"/>
                <a:gd name="T7" fmla="*/ 12 h 73"/>
                <a:gd name="T8" fmla="*/ 3 w 19"/>
                <a:gd name="T9" fmla="*/ 10 h 73"/>
                <a:gd name="T10" fmla="*/ 3 w 19"/>
                <a:gd name="T11" fmla="*/ 7 h 73"/>
                <a:gd name="T12" fmla="*/ 3 w 19"/>
                <a:gd name="T13" fmla="*/ 5 h 73"/>
                <a:gd name="T14" fmla="*/ 7 w 19"/>
                <a:gd name="T15" fmla="*/ 3 h 73"/>
                <a:gd name="T16" fmla="*/ 6 w 19"/>
                <a:gd name="T17" fmla="*/ 8 h 73"/>
                <a:gd name="T18" fmla="*/ 9 w 19"/>
                <a:gd name="T19" fmla="*/ 26 h 73"/>
                <a:gd name="T20" fmla="*/ 11 w 19"/>
                <a:gd name="T21" fmla="*/ 30 h 73"/>
                <a:gd name="T22" fmla="*/ 14 w 19"/>
                <a:gd name="T23" fmla="*/ 37 h 73"/>
                <a:gd name="T24" fmla="*/ 14 w 19"/>
                <a:gd name="T25" fmla="*/ 42 h 73"/>
                <a:gd name="T26" fmla="*/ 15 w 19"/>
                <a:gd name="T27" fmla="*/ 43 h 73"/>
                <a:gd name="T28" fmla="*/ 17 w 19"/>
                <a:gd name="T29" fmla="*/ 45 h 73"/>
                <a:gd name="T30" fmla="*/ 16 w 19"/>
                <a:gd name="T31" fmla="*/ 54 h 73"/>
                <a:gd name="T32" fmla="*/ 17 w 19"/>
                <a:gd name="T33" fmla="*/ 57 h 73"/>
                <a:gd name="T34" fmla="*/ 18 w 19"/>
                <a:gd name="T35" fmla="*/ 59 h 73"/>
                <a:gd name="T36" fmla="*/ 18 w 19"/>
                <a:gd name="T37" fmla="*/ 61 h 73"/>
                <a:gd name="T38" fmla="*/ 18 w 19"/>
                <a:gd name="T39" fmla="*/ 70 h 73"/>
                <a:gd name="T40" fmla="*/ 13 w 19"/>
                <a:gd name="T41" fmla="*/ 71 h 73"/>
                <a:gd name="T42" fmla="*/ 0 w 19"/>
                <a:gd name="T43" fmla="*/ 48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9" h="73">
                  <a:moveTo>
                    <a:pt x="0" y="48"/>
                  </a:moveTo>
                  <a:cubicBezTo>
                    <a:pt x="0" y="48"/>
                    <a:pt x="0" y="28"/>
                    <a:pt x="1" y="27"/>
                  </a:cubicBezTo>
                  <a:cubicBezTo>
                    <a:pt x="1" y="27"/>
                    <a:pt x="1" y="26"/>
                    <a:pt x="1" y="24"/>
                  </a:cubicBezTo>
                  <a:cubicBezTo>
                    <a:pt x="1" y="12"/>
                    <a:pt x="1" y="12"/>
                    <a:pt x="1" y="12"/>
                  </a:cubicBezTo>
                  <a:cubicBezTo>
                    <a:pt x="1" y="12"/>
                    <a:pt x="2" y="11"/>
                    <a:pt x="3" y="10"/>
                  </a:cubicBezTo>
                  <a:cubicBezTo>
                    <a:pt x="3" y="10"/>
                    <a:pt x="2" y="7"/>
                    <a:pt x="3" y="7"/>
                  </a:cubicBezTo>
                  <a:cubicBezTo>
                    <a:pt x="3" y="7"/>
                    <a:pt x="3" y="6"/>
                    <a:pt x="3" y="5"/>
                  </a:cubicBezTo>
                  <a:cubicBezTo>
                    <a:pt x="3" y="5"/>
                    <a:pt x="4" y="0"/>
                    <a:pt x="7" y="3"/>
                  </a:cubicBezTo>
                  <a:cubicBezTo>
                    <a:pt x="7" y="3"/>
                    <a:pt x="8" y="5"/>
                    <a:pt x="6" y="8"/>
                  </a:cubicBezTo>
                  <a:cubicBezTo>
                    <a:pt x="6" y="8"/>
                    <a:pt x="3" y="11"/>
                    <a:pt x="9" y="26"/>
                  </a:cubicBezTo>
                  <a:cubicBezTo>
                    <a:pt x="9" y="26"/>
                    <a:pt x="9" y="28"/>
                    <a:pt x="11" y="30"/>
                  </a:cubicBezTo>
                  <a:cubicBezTo>
                    <a:pt x="11" y="30"/>
                    <a:pt x="14" y="32"/>
                    <a:pt x="14" y="37"/>
                  </a:cubicBezTo>
                  <a:cubicBezTo>
                    <a:pt x="14" y="37"/>
                    <a:pt x="14" y="40"/>
                    <a:pt x="14" y="42"/>
                  </a:cubicBezTo>
                  <a:cubicBezTo>
                    <a:pt x="14" y="42"/>
                    <a:pt x="12" y="44"/>
                    <a:pt x="15" y="43"/>
                  </a:cubicBezTo>
                  <a:cubicBezTo>
                    <a:pt x="15" y="43"/>
                    <a:pt x="17" y="43"/>
                    <a:pt x="17" y="45"/>
                  </a:cubicBezTo>
                  <a:cubicBezTo>
                    <a:pt x="17" y="45"/>
                    <a:pt x="16" y="52"/>
                    <a:pt x="16" y="54"/>
                  </a:cubicBezTo>
                  <a:cubicBezTo>
                    <a:pt x="16" y="54"/>
                    <a:pt x="18" y="56"/>
                    <a:pt x="17" y="57"/>
                  </a:cubicBezTo>
                  <a:cubicBezTo>
                    <a:pt x="17" y="57"/>
                    <a:pt x="17" y="58"/>
                    <a:pt x="18" y="59"/>
                  </a:cubicBezTo>
                  <a:cubicBezTo>
                    <a:pt x="18" y="59"/>
                    <a:pt x="18" y="59"/>
                    <a:pt x="18" y="61"/>
                  </a:cubicBezTo>
                  <a:cubicBezTo>
                    <a:pt x="18" y="61"/>
                    <a:pt x="19" y="69"/>
                    <a:pt x="18" y="70"/>
                  </a:cubicBezTo>
                  <a:cubicBezTo>
                    <a:pt x="18" y="70"/>
                    <a:pt x="16" y="73"/>
                    <a:pt x="13" y="71"/>
                  </a:cubicBezTo>
                  <a:cubicBezTo>
                    <a:pt x="13" y="71"/>
                    <a:pt x="3" y="62"/>
                    <a:pt x="0" y="4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rgbClr val="FF0000"/>
                </a:solidFill>
                <a:latin typeface="微软雅黑" panose="020B0503020204020204" pitchFamily="34" charset="-122"/>
                <a:ea typeface="微软雅黑" panose="020B0503020204020204" pitchFamily="34" charset="-122"/>
              </a:endParaRPr>
            </a:p>
          </p:txBody>
        </p:sp>
        <p:sp>
          <p:nvSpPr>
            <p:cNvPr id="128" name="Freeform 16"/>
            <p:cNvSpPr/>
            <p:nvPr/>
          </p:nvSpPr>
          <p:spPr bwMode="auto">
            <a:xfrm>
              <a:off x="3746" y="1985"/>
              <a:ext cx="35" cy="60"/>
            </a:xfrm>
            <a:custGeom>
              <a:avLst/>
              <a:gdLst>
                <a:gd name="T0" fmla="*/ 7 w 18"/>
                <a:gd name="T1" fmla="*/ 5 h 31"/>
                <a:gd name="T2" fmla="*/ 8 w 18"/>
                <a:gd name="T3" fmla="*/ 2 h 31"/>
                <a:gd name="T4" fmla="*/ 11 w 18"/>
                <a:gd name="T5" fmla="*/ 3 h 31"/>
                <a:gd name="T6" fmla="*/ 18 w 18"/>
                <a:gd name="T7" fmla="*/ 25 h 31"/>
                <a:gd name="T8" fmla="*/ 11 w 18"/>
                <a:gd name="T9" fmla="*/ 28 h 31"/>
                <a:gd name="T10" fmla="*/ 7 w 18"/>
                <a:gd name="T11" fmla="*/ 25 h 31"/>
                <a:gd name="T12" fmla="*/ 2 w 18"/>
                <a:gd name="T13" fmla="*/ 25 h 31"/>
                <a:gd name="T14" fmla="*/ 2 w 18"/>
                <a:gd name="T15" fmla="*/ 22 h 31"/>
                <a:gd name="T16" fmla="*/ 7 w 18"/>
                <a:gd name="T17" fmla="*/ 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31">
                  <a:moveTo>
                    <a:pt x="7" y="5"/>
                  </a:moveTo>
                  <a:cubicBezTo>
                    <a:pt x="7" y="5"/>
                    <a:pt x="6" y="4"/>
                    <a:pt x="8" y="2"/>
                  </a:cubicBezTo>
                  <a:cubicBezTo>
                    <a:pt x="8" y="2"/>
                    <a:pt x="10" y="0"/>
                    <a:pt x="11" y="3"/>
                  </a:cubicBezTo>
                  <a:cubicBezTo>
                    <a:pt x="11" y="3"/>
                    <a:pt x="18" y="18"/>
                    <a:pt x="18" y="25"/>
                  </a:cubicBezTo>
                  <a:cubicBezTo>
                    <a:pt x="18" y="25"/>
                    <a:pt x="17" y="31"/>
                    <a:pt x="11" y="28"/>
                  </a:cubicBezTo>
                  <a:cubicBezTo>
                    <a:pt x="11" y="28"/>
                    <a:pt x="9" y="27"/>
                    <a:pt x="7" y="25"/>
                  </a:cubicBezTo>
                  <a:cubicBezTo>
                    <a:pt x="7" y="25"/>
                    <a:pt x="5" y="26"/>
                    <a:pt x="2" y="25"/>
                  </a:cubicBezTo>
                  <a:cubicBezTo>
                    <a:pt x="2" y="25"/>
                    <a:pt x="0" y="24"/>
                    <a:pt x="2" y="22"/>
                  </a:cubicBezTo>
                  <a:cubicBezTo>
                    <a:pt x="2" y="22"/>
                    <a:pt x="7" y="13"/>
                    <a:pt x="7"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rgbClr val="FF0000"/>
                </a:solidFill>
                <a:latin typeface="微软雅黑" panose="020B0503020204020204" pitchFamily="34" charset="-122"/>
                <a:ea typeface="微软雅黑" panose="020B0503020204020204" pitchFamily="34" charset="-122"/>
              </a:endParaRPr>
            </a:p>
          </p:txBody>
        </p:sp>
        <p:sp>
          <p:nvSpPr>
            <p:cNvPr id="129" name="Freeform 17"/>
            <p:cNvSpPr>
              <a:spLocks noEditPoints="1"/>
            </p:cNvSpPr>
            <p:nvPr/>
          </p:nvSpPr>
          <p:spPr bwMode="auto">
            <a:xfrm>
              <a:off x="3769" y="1956"/>
              <a:ext cx="218" cy="246"/>
            </a:xfrm>
            <a:custGeom>
              <a:avLst/>
              <a:gdLst>
                <a:gd name="T0" fmla="*/ 98 w 114"/>
                <a:gd name="T1" fmla="*/ 50 h 127"/>
                <a:gd name="T2" fmla="*/ 110 w 114"/>
                <a:gd name="T3" fmla="*/ 70 h 127"/>
                <a:gd name="T4" fmla="*/ 98 w 114"/>
                <a:gd name="T5" fmla="*/ 83 h 127"/>
                <a:gd name="T6" fmla="*/ 82 w 114"/>
                <a:gd name="T7" fmla="*/ 103 h 127"/>
                <a:gd name="T8" fmla="*/ 83 w 114"/>
                <a:gd name="T9" fmla="*/ 119 h 127"/>
                <a:gd name="T10" fmla="*/ 79 w 114"/>
                <a:gd name="T11" fmla="*/ 85 h 127"/>
                <a:gd name="T12" fmla="*/ 97 w 114"/>
                <a:gd name="T13" fmla="*/ 64 h 127"/>
                <a:gd name="T14" fmla="*/ 88 w 114"/>
                <a:gd name="T15" fmla="*/ 51 h 127"/>
                <a:gd name="T16" fmla="*/ 79 w 114"/>
                <a:gd name="T17" fmla="*/ 45 h 127"/>
                <a:gd name="T18" fmla="*/ 38 w 114"/>
                <a:gd name="T19" fmla="*/ 47 h 127"/>
                <a:gd name="T20" fmla="*/ 53 w 114"/>
                <a:gd name="T21" fmla="*/ 40 h 127"/>
                <a:gd name="T22" fmla="*/ 54 w 114"/>
                <a:gd name="T23" fmla="*/ 3 h 127"/>
                <a:gd name="T24" fmla="*/ 61 w 114"/>
                <a:gd name="T25" fmla="*/ 3 h 127"/>
                <a:gd name="T26" fmla="*/ 67 w 114"/>
                <a:gd name="T27" fmla="*/ 27 h 127"/>
                <a:gd name="T28" fmla="*/ 69 w 114"/>
                <a:gd name="T29" fmla="*/ 43 h 127"/>
                <a:gd name="T30" fmla="*/ 79 w 114"/>
                <a:gd name="T31" fmla="*/ 49 h 127"/>
                <a:gd name="T32" fmla="*/ 71 w 114"/>
                <a:gd name="T33" fmla="*/ 53 h 127"/>
                <a:gd name="T34" fmla="*/ 76 w 114"/>
                <a:gd name="T35" fmla="*/ 64 h 127"/>
                <a:gd name="T36" fmla="*/ 72 w 114"/>
                <a:gd name="T37" fmla="*/ 73 h 127"/>
                <a:gd name="T38" fmla="*/ 62 w 114"/>
                <a:gd name="T39" fmla="*/ 95 h 127"/>
                <a:gd name="T40" fmla="*/ 77 w 114"/>
                <a:gd name="T41" fmla="*/ 88 h 127"/>
                <a:gd name="T42" fmla="*/ 79 w 114"/>
                <a:gd name="T43" fmla="*/ 120 h 127"/>
                <a:gd name="T44" fmla="*/ 65 w 114"/>
                <a:gd name="T45" fmla="*/ 120 h 127"/>
                <a:gd name="T46" fmla="*/ 54 w 114"/>
                <a:gd name="T47" fmla="*/ 119 h 127"/>
                <a:gd name="T48" fmla="*/ 33 w 114"/>
                <a:gd name="T49" fmla="*/ 115 h 127"/>
                <a:gd name="T50" fmla="*/ 38 w 114"/>
                <a:gd name="T51" fmla="*/ 109 h 127"/>
                <a:gd name="T52" fmla="*/ 49 w 114"/>
                <a:gd name="T53" fmla="*/ 98 h 127"/>
                <a:gd name="T54" fmla="*/ 50 w 114"/>
                <a:gd name="T55" fmla="*/ 84 h 127"/>
                <a:gd name="T56" fmla="*/ 43 w 114"/>
                <a:gd name="T57" fmla="*/ 67 h 127"/>
                <a:gd name="T58" fmla="*/ 51 w 114"/>
                <a:gd name="T59" fmla="*/ 61 h 127"/>
                <a:gd name="T60" fmla="*/ 53 w 114"/>
                <a:gd name="T61" fmla="*/ 50 h 127"/>
                <a:gd name="T62" fmla="*/ 35 w 114"/>
                <a:gd name="T63" fmla="*/ 59 h 127"/>
                <a:gd name="T64" fmla="*/ 33 w 114"/>
                <a:gd name="T65" fmla="*/ 51 h 127"/>
                <a:gd name="T66" fmla="*/ 0 w 114"/>
                <a:gd name="T67" fmla="*/ 78 h 127"/>
                <a:gd name="T68" fmla="*/ 0 w 114"/>
                <a:gd name="T69" fmla="*/ 76 h 127"/>
                <a:gd name="T70" fmla="*/ 13 w 114"/>
                <a:gd name="T71" fmla="*/ 63 h 127"/>
                <a:gd name="T72" fmla="*/ 33 w 114"/>
                <a:gd name="T73" fmla="*/ 51 h 127"/>
                <a:gd name="T74" fmla="*/ 30 w 114"/>
                <a:gd name="T75" fmla="*/ 63 h 127"/>
                <a:gd name="T76" fmla="*/ 18 w 114"/>
                <a:gd name="T77" fmla="*/ 69 h 127"/>
                <a:gd name="T78" fmla="*/ 12 w 114"/>
                <a:gd name="T79" fmla="*/ 86 h 127"/>
                <a:gd name="T80" fmla="*/ 26 w 114"/>
                <a:gd name="T81" fmla="*/ 106 h 127"/>
                <a:gd name="T82" fmla="*/ 33 w 114"/>
                <a:gd name="T83" fmla="*/ 115 h 127"/>
                <a:gd name="T84" fmla="*/ 13 w 114"/>
                <a:gd name="T85" fmla="*/ 98 h 127"/>
                <a:gd name="T86" fmla="*/ 3 w 114"/>
                <a:gd name="T87" fmla="*/ 82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14" h="127">
                  <a:moveTo>
                    <a:pt x="79" y="45"/>
                  </a:moveTo>
                  <a:cubicBezTo>
                    <a:pt x="86" y="47"/>
                    <a:pt x="95" y="49"/>
                    <a:pt x="98" y="50"/>
                  </a:cubicBezTo>
                  <a:cubicBezTo>
                    <a:pt x="98" y="50"/>
                    <a:pt x="106" y="52"/>
                    <a:pt x="112" y="63"/>
                  </a:cubicBezTo>
                  <a:cubicBezTo>
                    <a:pt x="112" y="63"/>
                    <a:pt x="114" y="64"/>
                    <a:pt x="110" y="70"/>
                  </a:cubicBezTo>
                  <a:cubicBezTo>
                    <a:pt x="110" y="70"/>
                    <a:pt x="106" y="75"/>
                    <a:pt x="101" y="77"/>
                  </a:cubicBezTo>
                  <a:cubicBezTo>
                    <a:pt x="101" y="77"/>
                    <a:pt x="99" y="78"/>
                    <a:pt x="98" y="83"/>
                  </a:cubicBezTo>
                  <a:cubicBezTo>
                    <a:pt x="98" y="83"/>
                    <a:pt x="91" y="93"/>
                    <a:pt x="87" y="95"/>
                  </a:cubicBezTo>
                  <a:cubicBezTo>
                    <a:pt x="87" y="95"/>
                    <a:pt x="81" y="97"/>
                    <a:pt x="82" y="103"/>
                  </a:cubicBezTo>
                  <a:cubicBezTo>
                    <a:pt x="82" y="103"/>
                    <a:pt x="88" y="109"/>
                    <a:pt x="86" y="117"/>
                  </a:cubicBezTo>
                  <a:cubicBezTo>
                    <a:pt x="86" y="117"/>
                    <a:pt x="86" y="119"/>
                    <a:pt x="83" y="119"/>
                  </a:cubicBezTo>
                  <a:cubicBezTo>
                    <a:pt x="83" y="119"/>
                    <a:pt x="82" y="119"/>
                    <a:pt x="79" y="120"/>
                  </a:cubicBezTo>
                  <a:cubicBezTo>
                    <a:pt x="79" y="85"/>
                    <a:pt x="79" y="85"/>
                    <a:pt x="79" y="85"/>
                  </a:cubicBezTo>
                  <a:cubicBezTo>
                    <a:pt x="83" y="81"/>
                    <a:pt x="89" y="76"/>
                    <a:pt x="89" y="76"/>
                  </a:cubicBezTo>
                  <a:cubicBezTo>
                    <a:pt x="90" y="73"/>
                    <a:pt x="97" y="64"/>
                    <a:pt x="97" y="64"/>
                  </a:cubicBezTo>
                  <a:cubicBezTo>
                    <a:pt x="98" y="63"/>
                    <a:pt x="97" y="59"/>
                    <a:pt x="97" y="59"/>
                  </a:cubicBezTo>
                  <a:cubicBezTo>
                    <a:pt x="97" y="57"/>
                    <a:pt x="88" y="51"/>
                    <a:pt x="88" y="51"/>
                  </a:cubicBezTo>
                  <a:cubicBezTo>
                    <a:pt x="87" y="50"/>
                    <a:pt x="83" y="50"/>
                    <a:pt x="79" y="49"/>
                  </a:cubicBezTo>
                  <a:lnTo>
                    <a:pt x="79" y="45"/>
                  </a:lnTo>
                  <a:close/>
                  <a:moveTo>
                    <a:pt x="33" y="51"/>
                  </a:moveTo>
                  <a:cubicBezTo>
                    <a:pt x="35" y="50"/>
                    <a:pt x="37" y="48"/>
                    <a:pt x="38" y="47"/>
                  </a:cubicBezTo>
                  <a:cubicBezTo>
                    <a:pt x="38" y="47"/>
                    <a:pt x="42" y="44"/>
                    <a:pt x="46" y="43"/>
                  </a:cubicBezTo>
                  <a:cubicBezTo>
                    <a:pt x="46" y="43"/>
                    <a:pt x="53" y="42"/>
                    <a:pt x="53" y="40"/>
                  </a:cubicBezTo>
                  <a:cubicBezTo>
                    <a:pt x="53" y="40"/>
                    <a:pt x="54" y="34"/>
                    <a:pt x="54" y="32"/>
                  </a:cubicBezTo>
                  <a:cubicBezTo>
                    <a:pt x="54" y="3"/>
                    <a:pt x="54" y="3"/>
                    <a:pt x="54" y="3"/>
                  </a:cubicBezTo>
                  <a:cubicBezTo>
                    <a:pt x="54" y="3"/>
                    <a:pt x="54" y="0"/>
                    <a:pt x="57" y="2"/>
                  </a:cubicBezTo>
                  <a:cubicBezTo>
                    <a:pt x="57" y="2"/>
                    <a:pt x="58" y="4"/>
                    <a:pt x="61" y="3"/>
                  </a:cubicBezTo>
                  <a:cubicBezTo>
                    <a:pt x="61" y="3"/>
                    <a:pt x="64" y="3"/>
                    <a:pt x="65" y="10"/>
                  </a:cubicBezTo>
                  <a:cubicBezTo>
                    <a:pt x="65" y="10"/>
                    <a:pt x="67" y="19"/>
                    <a:pt x="67" y="27"/>
                  </a:cubicBezTo>
                  <a:cubicBezTo>
                    <a:pt x="67" y="27"/>
                    <a:pt x="67" y="37"/>
                    <a:pt x="67" y="39"/>
                  </a:cubicBezTo>
                  <a:cubicBezTo>
                    <a:pt x="67" y="39"/>
                    <a:pt x="66" y="42"/>
                    <a:pt x="69" y="43"/>
                  </a:cubicBezTo>
                  <a:cubicBezTo>
                    <a:pt x="69" y="43"/>
                    <a:pt x="74" y="44"/>
                    <a:pt x="79" y="45"/>
                  </a:cubicBezTo>
                  <a:cubicBezTo>
                    <a:pt x="79" y="49"/>
                    <a:pt x="79" y="49"/>
                    <a:pt x="79" y="49"/>
                  </a:cubicBezTo>
                  <a:cubicBezTo>
                    <a:pt x="76" y="48"/>
                    <a:pt x="73" y="48"/>
                    <a:pt x="73" y="48"/>
                  </a:cubicBezTo>
                  <a:cubicBezTo>
                    <a:pt x="67" y="47"/>
                    <a:pt x="71" y="53"/>
                    <a:pt x="71" y="53"/>
                  </a:cubicBezTo>
                  <a:cubicBezTo>
                    <a:pt x="72" y="55"/>
                    <a:pt x="74" y="60"/>
                    <a:pt x="74" y="60"/>
                  </a:cubicBezTo>
                  <a:cubicBezTo>
                    <a:pt x="74" y="63"/>
                    <a:pt x="76" y="64"/>
                    <a:pt x="76" y="64"/>
                  </a:cubicBezTo>
                  <a:cubicBezTo>
                    <a:pt x="78" y="67"/>
                    <a:pt x="75" y="70"/>
                    <a:pt x="75" y="70"/>
                  </a:cubicBezTo>
                  <a:cubicBezTo>
                    <a:pt x="74" y="71"/>
                    <a:pt x="72" y="73"/>
                    <a:pt x="72" y="73"/>
                  </a:cubicBezTo>
                  <a:cubicBezTo>
                    <a:pt x="70" y="79"/>
                    <a:pt x="64" y="83"/>
                    <a:pt x="64" y="83"/>
                  </a:cubicBezTo>
                  <a:cubicBezTo>
                    <a:pt x="59" y="86"/>
                    <a:pt x="62" y="95"/>
                    <a:pt x="62" y="95"/>
                  </a:cubicBezTo>
                  <a:cubicBezTo>
                    <a:pt x="64" y="101"/>
                    <a:pt x="73" y="91"/>
                    <a:pt x="73" y="91"/>
                  </a:cubicBezTo>
                  <a:cubicBezTo>
                    <a:pt x="75" y="89"/>
                    <a:pt x="77" y="88"/>
                    <a:pt x="77" y="88"/>
                  </a:cubicBezTo>
                  <a:cubicBezTo>
                    <a:pt x="77" y="88"/>
                    <a:pt x="78" y="86"/>
                    <a:pt x="79" y="85"/>
                  </a:cubicBezTo>
                  <a:cubicBezTo>
                    <a:pt x="79" y="120"/>
                    <a:pt x="79" y="120"/>
                    <a:pt x="79" y="120"/>
                  </a:cubicBezTo>
                  <a:cubicBezTo>
                    <a:pt x="79" y="120"/>
                    <a:pt x="77" y="120"/>
                    <a:pt x="76" y="120"/>
                  </a:cubicBezTo>
                  <a:cubicBezTo>
                    <a:pt x="76" y="120"/>
                    <a:pt x="70" y="121"/>
                    <a:pt x="65" y="120"/>
                  </a:cubicBezTo>
                  <a:cubicBezTo>
                    <a:pt x="65" y="120"/>
                    <a:pt x="61" y="120"/>
                    <a:pt x="57" y="119"/>
                  </a:cubicBezTo>
                  <a:cubicBezTo>
                    <a:pt x="57" y="119"/>
                    <a:pt x="56" y="118"/>
                    <a:pt x="54" y="119"/>
                  </a:cubicBezTo>
                  <a:cubicBezTo>
                    <a:pt x="54" y="119"/>
                    <a:pt x="44" y="127"/>
                    <a:pt x="36" y="118"/>
                  </a:cubicBezTo>
                  <a:cubicBezTo>
                    <a:pt x="36" y="118"/>
                    <a:pt x="34" y="116"/>
                    <a:pt x="33" y="115"/>
                  </a:cubicBezTo>
                  <a:cubicBezTo>
                    <a:pt x="33" y="108"/>
                    <a:pt x="33" y="108"/>
                    <a:pt x="33" y="108"/>
                  </a:cubicBezTo>
                  <a:cubicBezTo>
                    <a:pt x="34" y="109"/>
                    <a:pt x="36" y="109"/>
                    <a:pt x="38" y="109"/>
                  </a:cubicBezTo>
                  <a:cubicBezTo>
                    <a:pt x="45" y="109"/>
                    <a:pt x="46" y="103"/>
                    <a:pt x="46" y="103"/>
                  </a:cubicBezTo>
                  <a:cubicBezTo>
                    <a:pt x="45" y="101"/>
                    <a:pt x="49" y="98"/>
                    <a:pt x="49" y="98"/>
                  </a:cubicBezTo>
                  <a:cubicBezTo>
                    <a:pt x="51" y="96"/>
                    <a:pt x="51" y="94"/>
                    <a:pt x="51" y="94"/>
                  </a:cubicBezTo>
                  <a:cubicBezTo>
                    <a:pt x="50" y="91"/>
                    <a:pt x="50" y="84"/>
                    <a:pt x="50" y="84"/>
                  </a:cubicBezTo>
                  <a:cubicBezTo>
                    <a:pt x="47" y="82"/>
                    <a:pt x="41" y="75"/>
                    <a:pt x="41" y="75"/>
                  </a:cubicBezTo>
                  <a:cubicBezTo>
                    <a:pt x="37" y="67"/>
                    <a:pt x="43" y="67"/>
                    <a:pt x="43" y="67"/>
                  </a:cubicBezTo>
                  <a:cubicBezTo>
                    <a:pt x="46" y="68"/>
                    <a:pt x="47" y="67"/>
                    <a:pt x="47" y="67"/>
                  </a:cubicBezTo>
                  <a:cubicBezTo>
                    <a:pt x="51" y="67"/>
                    <a:pt x="51" y="61"/>
                    <a:pt x="51" y="61"/>
                  </a:cubicBezTo>
                  <a:cubicBezTo>
                    <a:pt x="51" y="58"/>
                    <a:pt x="52" y="56"/>
                    <a:pt x="52" y="56"/>
                  </a:cubicBezTo>
                  <a:cubicBezTo>
                    <a:pt x="54" y="50"/>
                    <a:pt x="53" y="50"/>
                    <a:pt x="53" y="50"/>
                  </a:cubicBezTo>
                  <a:cubicBezTo>
                    <a:pt x="50" y="45"/>
                    <a:pt x="47" y="50"/>
                    <a:pt x="47" y="50"/>
                  </a:cubicBezTo>
                  <a:cubicBezTo>
                    <a:pt x="45" y="53"/>
                    <a:pt x="35" y="59"/>
                    <a:pt x="35" y="59"/>
                  </a:cubicBezTo>
                  <a:cubicBezTo>
                    <a:pt x="34" y="59"/>
                    <a:pt x="33" y="60"/>
                    <a:pt x="33" y="60"/>
                  </a:cubicBezTo>
                  <a:lnTo>
                    <a:pt x="33" y="51"/>
                  </a:lnTo>
                  <a:close/>
                  <a:moveTo>
                    <a:pt x="3" y="82"/>
                  </a:moveTo>
                  <a:cubicBezTo>
                    <a:pt x="3" y="82"/>
                    <a:pt x="0" y="81"/>
                    <a:pt x="0" y="78"/>
                  </a:cubicBezTo>
                  <a:cubicBezTo>
                    <a:pt x="0" y="78"/>
                    <a:pt x="0" y="78"/>
                    <a:pt x="0" y="78"/>
                  </a:cubicBezTo>
                  <a:cubicBezTo>
                    <a:pt x="0" y="77"/>
                    <a:pt x="0" y="77"/>
                    <a:pt x="0" y="76"/>
                  </a:cubicBezTo>
                  <a:cubicBezTo>
                    <a:pt x="0" y="76"/>
                    <a:pt x="0" y="74"/>
                    <a:pt x="5" y="69"/>
                  </a:cubicBezTo>
                  <a:cubicBezTo>
                    <a:pt x="5" y="69"/>
                    <a:pt x="9" y="65"/>
                    <a:pt x="13" y="63"/>
                  </a:cubicBezTo>
                  <a:cubicBezTo>
                    <a:pt x="13" y="63"/>
                    <a:pt x="22" y="57"/>
                    <a:pt x="28" y="55"/>
                  </a:cubicBezTo>
                  <a:cubicBezTo>
                    <a:pt x="28" y="55"/>
                    <a:pt x="30" y="53"/>
                    <a:pt x="33" y="51"/>
                  </a:cubicBezTo>
                  <a:cubicBezTo>
                    <a:pt x="33" y="60"/>
                    <a:pt x="33" y="60"/>
                    <a:pt x="33" y="60"/>
                  </a:cubicBezTo>
                  <a:cubicBezTo>
                    <a:pt x="31" y="62"/>
                    <a:pt x="30" y="63"/>
                    <a:pt x="30" y="63"/>
                  </a:cubicBezTo>
                  <a:cubicBezTo>
                    <a:pt x="26" y="62"/>
                    <a:pt x="22" y="65"/>
                    <a:pt x="22" y="65"/>
                  </a:cubicBezTo>
                  <a:cubicBezTo>
                    <a:pt x="17" y="67"/>
                    <a:pt x="18" y="69"/>
                    <a:pt x="18" y="69"/>
                  </a:cubicBezTo>
                  <a:cubicBezTo>
                    <a:pt x="17" y="72"/>
                    <a:pt x="14" y="78"/>
                    <a:pt x="14" y="78"/>
                  </a:cubicBezTo>
                  <a:cubicBezTo>
                    <a:pt x="13" y="79"/>
                    <a:pt x="12" y="84"/>
                    <a:pt x="12" y="86"/>
                  </a:cubicBezTo>
                  <a:cubicBezTo>
                    <a:pt x="12" y="86"/>
                    <a:pt x="14" y="92"/>
                    <a:pt x="14" y="92"/>
                  </a:cubicBezTo>
                  <a:cubicBezTo>
                    <a:pt x="16" y="97"/>
                    <a:pt x="26" y="106"/>
                    <a:pt x="26" y="106"/>
                  </a:cubicBezTo>
                  <a:cubicBezTo>
                    <a:pt x="28" y="107"/>
                    <a:pt x="30" y="108"/>
                    <a:pt x="33" y="108"/>
                  </a:cubicBezTo>
                  <a:cubicBezTo>
                    <a:pt x="33" y="115"/>
                    <a:pt x="33" y="115"/>
                    <a:pt x="33" y="115"/>
                  </a:cubicBezTo>
                  <a:cubicBezTo>
                    <a:pt x="31" y="113"/>
                    <a:pt x="29" y="111"/>
                    <a:pt x="27" y="111"/>
                  </a:cubicBezTo>
                  <a:cubicBezTo>
                    <a:pt x="27" y="111"/>
                    <a:pt x="17" y="102"/>
                    <a:pt x="13" y="98"/>
                  </a:cubicBezTo>
                  <a:cubicBezTo>
                    <a:pt x="13" y="98"/>
                    <a:pt x="7" y="92"/>
                    <a:pt x="7" y="87"/>
                  </a:cubicBezTo>
                  <a:cubicBezTo>
                    <a:pt x="7" y="87"/>
                    <a:pt x="6" y="82"/>
                    <a:pt x="3" y="8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rgbClr val="FF0000"/>
                </a:solidFill>
                <a:latin typeface="微软雅黑" panose="020B0503020204020204" pitchFamily="34" charset="-122"/>
                <a:ea typeface="微软雅黑" panose="020B0503020204020204" pitchFamily="34" charset="-122"/>
              </a:endParaRPr>
            </a:p>
          </p:txBody>
        </p:sp>
        <p:sp>
          <p:nvSpPr>
            <p:cNvPr id="130" name="Freeform 18"/>
            <p:cNvSpPr/>
            <p:nvPr/>
          </p:nvSpPr>
          <p:spPr bwMode="auto">
            <a:xfrm>
              <a:off x="3397" y="1954"/>
              <a:ext cx="212" cy="261"/>
            </a:xfrm>
            <a:custGeom>
              <a:avLst/>
              <a:gdLst>
                <a:gd name="T0" fmla="*/ 92 w 111"/>
                <a:gd name="T1" fmla="*/ 4 h 135"/>
                <a:gd name="T2" fmla="*/ 108 w 111"/>
                <a:gd name="T3" fmla="*/ 13 h 135"/>
                <a:gd name="T4" fmla="*/ 106 w 111"/>
                <a:gd name="T5" fmla="*/ 20 h 135"/>
                <a:gd name="T6" fmla="*/ 98 w 111"/>
                <a:gd name="T7" fmla="*/ 25 h 135"/>
                <a:gd name="T8" fmla="*/ 93 w 111"/>
                <a:gd name="T9" fmla="*/ 28 h 135"/>
                <a:gd name="T10" fmla="*/ 68 w 111"/>
                <a:gd name="T11" fmla="*/ 65 h 135"/>
                <a:gd name="T12" fmla="*/ 48 w 111"/>
                <a:gd name="T13" fmla="*/ 97 h 135"/>
                <a:gd name="T14" fmla="*/ 27 w 111"/>
                <a:gd name="T15" fmla="*/ 124 h 135"/>
                <a:gd name="T16" fmla="*/ 23 w 111"/>
                <a:gd name="T17" fmla="*/ 128 h 135"/>
                <a:gd name="T18" fmla="*/ 20 w 111"/>
                <a:gd name="T19" fmla="*/ 132 h 135"/>
                <a:gd name="T20" fmla="*/ 13 w 111"/>
                <a:gd name="T21" fmla="*/ 135 h 135"/>
                <a:gd name="T22" fmla="*/ 8 w 111"/>
                <a:gd name="T23" fmla="*/ 134 h 135"/>
                <a:gd name="T24" fmla="*/ 3 w 111"/>
                <a:gd name="T25" fmla="*/ 134 h 135"/>
                <a:gd name="T26" fmla="*/ 4 w 111"/>
                <a:gd name="T27" fmla="*/ 132 h 135"/>
                <a:gd name="T28" fmla="*/ 6 w 111"/>
                <a:gd name="T29" fmla="*/ 130 h 135"/>
                <a:gd name="T30" fmla="*/ 8 w 111"/>
                <a:gd name="T31" fmla="*/ 129 h 135"/>
                <a:gd name="T32" fmla="*/ 9 w 111"/>
                <a:gd name="T33" fmla="*/ 128 h 135"/>
                <a:gd name="T34" fmla="*/ 11 w 111"/>
                <a:gd name="T35" fmla="*/ 125 h 135"/>
                <a:gd name="T36" fmla="*/ 13 w 111"/>
                <a:gd name="T37" fmla="*/ 123 h 135"/>
                <a:gd name="T38" fmla="*/ 31 w 111"/>
                <a:gd name="T39" fmla="*/ 102 h 135"/>
                <a:gd name="T40" fmla="*/ 48 w 111"/>
                <a:gd name="T41" fmla="*/ 77 h 135"/>
                <a:gd name="T42" fmla="*/ 58 w 111"/>
                <a:gd name="T43" fmla="*/ 61 h 135"/>
                <a:gd name="T44" fmla="*/ 78 w 111"/>
                <a:gd name="T45" fmla="*/ 28 h 135"/>
                <a:gd name="T46" fmla="*/ 58 w 111"/>
                <a:gd name="T47" fmla="*/ 17 h 135"/>
                <a:gd name="T48" fmla="*/ 61 w 111"/>
                <a:gd name="T49" fmla="*/ 16 h 135"/>
                <a:gd name="T50" fmla="*/ 81 w 111"/>
                <a:gd name="T51" fmla="*/ 13 h 135"/>
                <a:gd name="T52" fmla="*/ 92 w 111"/>
                <a:gd name="T53" fmla="*/ 4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1" h="135">
                  <a:moveTo>
                    <a:pt x="92" y="4"/>
                  </a:moveTo>
                  <a:cubicBezTo>
                    <a:pt x="92" y="4"/>
                    <a:pt x="100" y="0"/>
                    <a:pt x="108" y="13"/>
                  </a:cubicBezTo>
                  <a:cubicBezTo>
                    <a:pt x="108" y="13"/>
                    <a:pt x="111" y="20"/>
                    <a:pt x="106" y="20"/>
                  </a:cubicBezTo>
                  <a:cubicBezTo>
                    <a:pt x="106" y="20"/>
                    <a:pt x="102" y="21"/>
                    <a:pt x="98" y="25"/>
                  </a:cubicBezTo>
                  <a:cubicBezTo>
                    <a:pt x="97" y="25"/>
                    <a:pt x="94" y="25"/>
                    <a:pt x="93" y="28"/>
                  </a:cubicBezTo>
                  <a:cubicBezTo>
                    <a:pt x="93" y="28"/>
                    <a:pt x="85" y="42"/>
                    <a:pt x="68" y="65"/>
                  </a:cubicBezTo>
                  <a:cubicBezTo>
                    <a:pt x="68" y="65"/>
                    <a:pt x="59" y="77"/>
                    <a:pt x="48" y="97"/>
                  </a:cubicBezTo>
                  <a:cubicBezTo>
                    <a:pt x="48" y="97"/>
                    <a:pt x="40" y="113"/>
                    <a:pt x="27" y="124"/>
                  </a:cubicBezTo>
                  <a:cubicBezTo>
                    <a:pt x="27" y="124"/>
                    <a:pt x="23" y="127"/>
                    <a:pt x="23" y="128"/>
                  </a:cubicBezTo>
                  <a:cubicBezTo>
                    <a:pt x="23" y="128"/>
                    <a:pt x="22" y="130"/>
                    <a:pt x="20" y="132"/>
                  </a:cubicBezTo>
                  <a:cubicBezTo>
                    <a:pt x="20" y="132"/>
                    <a:pt x="17" y="135"/>
                    <a:pt x="13" y="135"/>
                  </a:cubicBezTo>
                  <a:cubicBezTo>
                    <a:pt x="13" y="135"/>
                    <a:pt x="10" y="134"/>
                    <a:pt x="8" y="134"/>
                  </a:cubicBezTo>
                  <a:cubicBezTo>
                    <a:pt x="8" y="134"/>
                    <a:pt x="5" y="134"/>
                    <a:pt x="3" y="134"/>
                  </a:cubicBezTo>
                  <a:cubicBezTo>
                    <a:pt x="3" y="134"/>
                    <a:pt x="0" y="135"/>
                    <a:pt x="4" y="132"/>
                  </a:cubicBezTo>
                  <a:cubicBezTo>
                    <a:pt x="4" y="132"/>
                    <a:pt x="4" y="131"/>
                    <a:pt x="6" y="130"/>
                  </a:cubicBezTo>
                  <a:cubicBezTo>
                    <a:pt x="6" y="130"/>
                    <a:pt x="7" y="130"/>
                    <a:pt x="8" y="129"/>
                  </a:cubicBezTo>
                  <a:cubicBezTo>
                    <a:pt x="8" y="129"/>
                    <a:pt x="7" y="128"/>
                    <a:pt x="9" y="128"/>
                  </a:cubicBezTo>
                  <a:cubicBezTo>
                    <a:pt x="9" y="128"/>
                    <a:pt x="11" y="129"/>
                    <a:pt x="11" y="125"/>
                  </a:cubicBezTo>
                  <a:cubicBezTo>
                    <a:pt x="11" y="125"/>
                    <a:pt x="11" y="124"/>
                    <a:pt x="13" y="123"/>
                  </a:cubicBezTo>
                  <a:cubicBezTo>
                    <a:pt x="13" y="123"/>
                    <a:pt x="19" y="118"/>
                    <a:pt x="31" y="102"/>
                  </a:cubicBezTo>
                  <a:cubicBezTo>
                    <a:pt x="31" y="102"/>
                    <a:pt x="42" y="89"/>
                    <a:pt x="48" y="77"/>
                  </a:cubicBezTo>
                  <a:cubicBezTo>
                    <a:pt x="48" y="77"/>
                    <a:pt x="53" y="69"/>
                    <a:pt x="58" y="61"/>
                  </a:cubicBezTo>
                  <a:cubicBezTo>
                    <a:pt x="58" y="61"/>
                    <a:pt x="75" y="34"/>
                    <a:pt x="78" y="28"/>
                  </a:cubicBezTo>
                  <a:cubicBezTo>
                    <a:pt x="78" y="28"/>
                    <a:pt x="59" y="25"/>
                    <a:pt x="58" y="17"/>
                  </a:cubicBezTo>
                  <a:cubicBezTo>
                    <a:pt x="58" y="17"/>
                    <a:pt x="58" y="14"/>
                    <a:pt x="61" y="16"/>
                  </a:cubicBezTo>
                  <a:cubicBezTo>
                    <a:pt x="61" y="16"/>
                    <a:pt x="70" y="20"/>
                    <a:pt x="81" y="13"/>
                  </a:cubicBezTo>
                  <a:cubicBezTo>
                    <a:pt x="81" y="13"/>
                    <a:pt x="87" y="11"/>
                    <a:pt x="92"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rgbClr val="FF0000"/>
                </a:solidFill>
                <a:latin typeface="微软雅黑" panose="020B0503020204020204" pitchFamily="34" charset="-122"/>
                <a:ea typeface="微软雅黑" panose="020B0503020204020204" pitchFamily="34" charset="-122"/>
              </a:endParaRPr>
            </a:p>
          </p:txBody>
        </p:sp>
        <p:sp>
          <p:nvSpPr>
            <p:cNvPr id="131" name="Freeform 19"/>
            <p:cNvSpPr/>
            <p:nvPr/>
          </p:nvSpPr>
          <p:spPr bwMode="auto">
            <a:xfrm>
              <a:off x="3508" y="2093"/>
              <a:ext cx="158" cy="118"/>
            </a:xfrm>
            <a:custGeom>
              <a:avLst/>
              <a:gdLst>
                <a:gd name="T0" fmla="*/ 11 w 83"/>
                <a:gd name="T1" fmla="*/ 29 h 61"/>
                <a:gd name="T2" fmla="*/ 4 w 83"/>
                <a:gd name="T3" fmla="*/ 21 h 61"/>
                <a:gd name="T4" fmla="*/ 20 w 83"/>
                <a:gd name="T5" fmla="*/ 27 h 61"/>
                <a:gd name="T6" fmla="*/ 23 w 83"/>
                <a:gd name="T7" fmla="*/ 33 h 61"/>
                <a:gd name="T8" fmla="*/ 33 w 83"/>
                <a:gd name="T9" fmla="*/ 46 h 61"/>
                <a:gd name="T10" fmla="*/ 34 w 83"/>
                <a:gd name="T11" fmla="*/ 44 h 61"/>
                <a:gd name="T12" fmla="*/ 34 w 83"/>
                <a:gd name="T13" fmla="*/ 39 h 61"/>
                <a:gd name="T14" fmla="*/ 38 w 83"/>
                <a:gd name="T15" fmla="*/ 36 h 61"/>
                <a:gd name="T16" fmla="*/ 40 w 83"/>
                <a:gd name="T17" fmla="*/ 35 h 61"/>
                <a:gd name="T18" fmla="*/ 47 w 83"/>
                <a:gd name="T19" fmla="*/ 26 h 61"/>
                <a:gd name="T20" fmla="*/ 47 w 83"/>
                <a:gd name="T21" fmla="*/ 19 h 61"/>
                <a:gd name="T22" fmla="*/ 37 w 83"/>
                <a:gd name="T23" fmla="*/ 13 h 61"/>
                <a:gd name="T24" fmla="*/ 35 w 83"/>
                <a:gd name="T25" fmla="*/ 11 h 61"/>
                <a:gd name="T26" fmla="*/ 42 w 83"/>
                <a:gd name="T27" fmla="*/ 10 h 61"/>
                <a:gd name="T28" fmla="*/ 55 w 83"/>
                <a:gd name="T29" fmla="*/ 4 h 61"/>
                <a:gd name="T30" fmla="*/ 59 w 83"/>
                <a:gd name="T31" fmla="*/ 1 h 61"/>
                <a:gd name="T32" fmla="*/ 68 w 83"/>
                <a:gd name="T33" fmla="*/ 3 h 61"/>
                <a:gd name="T34" fmla="*/ 81 w 83"/>
                <a:gd name="T35" fmla="*/ 15 h 61"/>
                <a:gd name="T36" fmla="*/ 82 w 83"/>
                <a:gd name="T37" fmla="*/ 18 h 61"/>
                <a:gd name="T38" fmla="*/ 78 w 83"/>
                <a:gd name="T39" fmla="*/ 23 h 61"/>
                <a:gd name="T40" fmla="*/ 66 w 83"/>
                <a:gd name="T41" fmla="*/ 34 h 61"/>
                <a:gd name="T42" fmla="*/ 64 w 83"/>
                <a:gd name="T43" fmla="*/ 46 h 61"/>
                <a:gd name="T44" fmla="*/ 62 w 83"/>
                <a:gd name="T45" fmla="*/ 53 h 61"/>
                <a:gd name="T46" fmla="*/ 55 w 83"/>
                <a:gd name="T47" fmla="*/ 55 h 61"/>
                <a:gd name="T48" fmla="*/ 46 w 83"/>
                <a:gd name="T49" fmla="*/ 59 h 61"/>
                <a:gd name="T50" fmla="*/ 43 w 83"/>
                <a:gd name="T51" fmla="*/ 59 h 61"/>
                <a:gd name="T52" fmla="*/ 40 w 83"/>
                <a:gd name="T53" fmla="*/ 58 h 61"/>
                <a:gd name="T54" fmla="*/ 38 w 83"/>
                <a:gd name="T55" fmla="*/ 55 h 61"/>
                <a:gd name="T56" fmla="*/ 33 w 83"/>
                <a:gd name="T57" fmla="*/ 51 h 61"/>
                <a:gd name="T58" fmla="*/ 29 w 83"/>
                <a:gd name="T59" fmla="*/ 49 h 61"/>
                <a:gd name="T60" fmla="*/ 20 w 83"/>
                <a:gd name="T61" fmla="*/ 35 h 61"/>
                <a:gd name="T62" fmla="*/ 11 w 83"/>
                <a:gd name="T63" fmla="*/ 2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3" h="61">
                  <a:moveTo>
                    <a:pt x="11" y="29"/>
                  </a:moveTo>
                  <a:cubicBezTo>
                    <a:pt x="11" y="29"/>
                    <a:pt x="0" y="23"/>
                    <a:pt x="4" y="21"/>
                  </a:cubicBezTo>
                  <a:cubicBezTo>
                    <a:pt x="4" y="21"/>
                    <a:pt x="12" y="18"/>
                    <a:pt x="20" y="27"/>
                  </a:cubicBezTo>
                  <a:cubicBezTo>
                    <a:pt x="20" y="27"/>
                    <a:pt x="21" y="30"/>
                    <a:pt x="23" y="33"/>
                  </a:cubicBezTo>
                  <a:cubicBezTo>
                    <a:pt x="23" y="33"/>
                    <a:pt x="24" y="36"/>
                    <a:pt x="33" y="46"/>
                  </a:cubicBezTo>
                  <a:cubicBezTo>
                    <a:pt x="33" y="46"/>
                    <a:pt x="34" y="47"/>
                    <a:pt x="34" y="44"/>
                  </a:cubicBezTo>
                  <a:cubicBezTo>
                    <a:pt x="34" y="39"/>
                    <a:pt x="34" y="39"/>
                    <a:pt x="34" y="39"/>
                  </a:cubicBezTo>
                  <a:cubicBezTo>
                    <a:pt x="34" y="39"/>
                    <a:pt x="36" y="35"/>
                    <a:pt x="38" y="36"/>
                  </a:cubicBezTo>
                  <a:cubicBezTo>
                    <a:pt x="38" y="36"/>
                    <a:pt x="39" y="37"/>
                    <a:pt x="40" y="35"/>
                  </a:cubicBezTo>
                  <a:cubicBezTo>
                    <a:pt x="40" y="35"/>
                    <a:pt x="45" y="31"/>
                    <a:pt x="47" y="26"/>
                  </a:cubicBezTo>
                  <a:cubicBezTo>
                    <a:pt x="47" y="26"/>
                    <a:pt x="50" y="21"/>
                    <a:pt x="47" y="19"/>
                  </a:cubicBezTo>
                  <a:cubicBezTo>
                    <a:pt x="47" y="19"/>
                    <a:pt x="40" y="15"/>
                    <a:pt x="37" y="13"/>
                  </a:cubicBezTo>
                  <a:cubicBezTo>
                    <a:pt x="37" y="13"/>
                    <a:pt x="33" y="12"/>
                    <a:pt x="35" y="11"/>
                  </a:cubicBezTo>
                  <a:cubicBezTo>
                    <a:pt x="35" y="11"/>
                    <a:pt x="37" y="10"/>
                    <a:pt x="42" y="10"/>
                  </a:cubicBezTo>
                  <a:cubicBezTo>
                    <a:pt x="42" y="10"/>
                    <a:pt x="53" y="8"/>
                    <a:pt x="55" y="4"/>
                  </a:cubicBezTo>
                  <a:cubicBezTo>
                    <a:pt x="55" y="4"/>
                    <a:pt x="56" y="0"/>
                    <a:pt x="59" y="1"/>
                  </a:cubicBezTo>
                  <a:cubicBezTo>
                    <a:pt x="59" y="1"/>
                    <a:pt x="65" y="4"/>
                    <a:pt x="68" y="3"/>
                  </a:cubicBezTo>
                  <a:cubicBezTo>
                    <a:pt x="68" y="3"/>
                    <a:pt x="79" y="3"/>
                    <a:pt x="81" y="15"/>
                  </a:cubicBezTo>
                  <a:cubicBezTo>
                    <a:pt x="81" y="15"/>
                    <a:pt x="81" y="17"/>
                    <a:pt x="82" y="18"/>
                  </a:cubicBezTo>
                  <a:cubicBezTo>
                    <a:pt x="82" y="18"/>
                    <a:pt x="83" y="22"/>
                    <a:pt x="78" y="23"/>
                  </a:cubicBezTo>
                  <a:cubicBezTo>
                    <a:pt x="78" y="23"/>
                    <a:pt x="68" y="30"/>
                    <a:pt x="66" y="34"/>
                  </a:cubicBezTo>
                  <a:cubicBezTo>
                    <a:pt x="66" y="34"/>
                    <a:pt x="62" y="42"/>
                    <a:pt x="64" y="46"/>
                  </a:cubicBezTo>
                  <a:cubicBezTo>
                    <a:pt x="64" y="46"/>
                    <a:pt x="66" y="51"/>
                    <a:pt x="62" y="53"/>
                  </a:cubicBezTo>
                  <a:cubicBezTo>
                    <a:pt x="62" y="53"/>
                    <a:pt x="59" y="55"/>
                    <a:pt x="55" y="55"/>
                  </a:cubicBezTo>
                  <a:cubicBezTo>
                    <a:pt x="55" y="55"/>
                    <a:pt x="50" y="54"/>
                    <a:pt x="46" y="59"/>
                  </a:cubicBezTo>
                  <a:cubicBezTo>
                    <a:pt x="46" y="59"/>
                    <a:pt x="46" y="61"/>
                    <a:pt x="43" y="59"/>
                  </a:cubicBezTo>
                  <a:cubicBezTo>
                    <a:pt x="43" y="59"/>
                    <a:pt x="43" y="58"/>
                    <a:pt x="40" y="58"/>
                  </a:cubicBezTo>
                  <a:cubicBezTo>
                    <a:pt x="40" y="58"/>
                    <a:pt x="38" y="58"/>
                    <a:pt x="38" y="55"/>
                  </a:cubicBezTo>
                  <a:cubicBezTo>
                    <a:pt x="38" y="55"/>
                    <a:pt x="37" y="52"/>
                    <a:pt x="33" y="51"/>
                  </a:cubicBezTo>
                  <a:cubicBezTo>
                    <a:pt x="33" y="51"/>
                    <a:pt x="31" y="52"/>
                    <a:pt x="29" y="49"/>
                  </a:cubicBezTo>
                  <a:cubicBezTo>
                    <a:pt x="29" y="49"/>
                    <a:pt x="23" y="39"/>
                    <a:pt x="20" y="35"/>
                  </a:cubicBezTo>
                  <a:cubicBezTo>
                    <a:pt x="20" y="35"/>
                    <a:pt x="16" y="30"/>
                    <a:pt x="11"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rgbClr val="FF0000"/>
                </a:solidFill>
                <a:latin typeface="微软雅黑" panose="020B0503020204020204" pitchFamily="34" charset="-122"/>
                <a:ea typeface="微软雅黑" panose="020B0503020204020204" pitchFamily="34" charset="-122"/>
              </a:endParaRPr>
            </a:p>
          </p:txBody>
        </p:sp>
        <p:sp>
          <p:nvSpPr>
            <p:cNvPr id="132" name="Freeform 20"/>
            <p:cNvSpPr/>
            <p:nvPr/>
          </p:nvSpPr>
          <p:spPr bwMode="auto">
            <a:xfrm>
              <a:off x="4556" y="2116"/>
              <a:ext cx="19" cy="97"/>
            </a:xfrm>
            <a:custGeom>
              <a:avLst/>
              <a:gdLst>
                <a:gd name="T0" fmla="*/ 10 w 10"/>
                <a:gd name="T1" fmla="*/ 50 h 50"/>
                <a:gd name="T2" fmla="*/ 6 w 10"/>
                <a:gd name="T3" fmla="*/ 50 h 50"/>
                <a:gd name="T4" fmla="*/ 0 w 10"/>
                <a:gd name="T5" fmla="*/ 25 h 50"/>
                <a:gd name="T6" fmla="*/ 6 w 10"/>
                <a:gd name="T7" fmla="*/ 0 h 50"/>
                <a:gd name="T8" fmla="*/ 10 w 10"/>
                <a:gd name="T9" fmla="*/ 0 h 50"/>
                <a:gd name="T10" fmla="*/ 4 w 10"/>
                <a:gd name="T11" fmla="*/ 25 h 50"/>
                <a:gd name="T12" fmla="*/ 10 w 10"/>
                <a:gd name="T13" fmla="*/ 50 h 50"/>
              </a:gdLst>
              <a:ahLst/>
              <a:cxnLst>
                <a:cxn ang="0">
                  <a:pos x="T0" y="T1"/>
                </a:cxn>
                <a:cxn ang="0">
                  <a:pos x="T2" y="T3"/>
                </a:cxn>
                <a:cxn ang="0">
                  <a:pos x="T4" y="T5"/>
                </a:cxn>
                <a:cxn ang="0">
                  <a:pos x="T6" y="T7"/>
                </a:cxn>
                <a:cxn ang="0">
                  <a:pos x="T8" y="T9"/>
                </a:cxn>
                <a:cxn ang="0">
                  <a:pos x="T10" y="T11"/>
                </a:cxn>
                <a:cxn ang="0">
                  <a:pos x="T12" y="T13"/>
                </a:cxn>
              </a:cxnLst>
              <a:rect l="0" t="0" r="r" b="b"/>
              <a:pathLst>
                <a:path w="10" h="50">
                  <a:moveTo>
                    <a:pt x="10" y="50"/>
                  </a:moveTo>
                  <a:cubicBezTo>
                    <a:pt x="6" y="50"/>
                    <a:pt x="6" y="50"/>
                    <a:pt x="6" y="50"/>
                  </a:cubicBezTo>
                  <a:cubicBezTo>
                    <a:pt x="2" y="43"/>
                    <a:pt x="0" y="35"/>
                    <a:pt x="0" y="25"/>
                  </a:cubicBezTo>
                  <a:cubicBezTo>
                    <a:pt x="0" y="15"/>
                    <a:pt x="2" y="7"/>
                    <a:pt x="6" y="0"/>
                  </a:cubicBezTo>
                  <a:cubicBezTo>
                    <a:pt x="10" y="0"/>
                    <a:pt x="10" y="0"/>
                    <a:pt x="10" y="0"/>
                  </a:cubicBezTo>
                  <a:cubicBezTo>
                    <a:pt x="6" y="8"/>
                    <a:pt x="4" y="16"/>
                    <a:pt x="4" y="25"/>
                  </a:cubicBezTo>
                  <a:cubicBezTo>
                    <a:pt x="4" y="35"/>
                    <a:pt x="6" y="43"/>
                    <a:pt x="10" y="5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rgbClr val="FF0000"/>
                </a:solidFill>
                <a:latin typeface="微软雅黑" panose="020B0503020204020204" pitchFamily="34" charset="-122"/>
                <a:ea typeface="微软雅黑" panose="020B0503020204020204" pitchFamily="34" charset="-122"/>
              </a:endParaRPr>
            </a:p>
          </p:txBody>
        </p:sp>
        <p:sp>
          <p:nvSpPr>
            <p:cNvPr id="133" name="Freeform 21"/>
            <p:cNvSpPr>
              <a:spLocks noEditPoints="1"/>
            </p:cNvSpPr>
            <p:nvPr/>
          </p:nvSpPr>
          <p:spPr bwMode="auto">
            <a:xfrm>
              <a:off x="4594" y="2116"/>
              <a:ext cx="95" cy="99"/>
            </a:xfrm>
            <a:custGeom>
              <a:avLst/>
              <a:gdLst>
                <a:gd name="T0" fmla="*/ 15 w 50"/>
                <a:gd name="T1" fmla="*/ 0 h 51"/>
                <a:gd name="T2" fmla="*/ 19 w 50"/>
                <a:gd name="T3" fmla="*/ 3 h 51"/>
                <a:gd name="T4" fmla="*/ 16 w 50"/>
                <a:gd name="T5" fmla="*/ 5 h 51"/>
                <a:gd name="T6" fmla="*/ 14 w 50"/>
                <a:gd name="T7" fmla="*/ 26 h 51"/>
                <a:gd name="T8" fmla="*/ 14 w 50"/>
                <a:gd name="T9" fmla="*/ 30 h 51"/>
                <a:gd name="T10" fmla="*/ 11 w 50"/>
                <a:gd name="T11" fmla="*/ 26 h 51"/>
                <a:gd name="T12" fmla="*/ 8 w 50"/>
                <a:gd name="T13" fmla="*/ 16 h 51"/>
                <a:gd name="T14" fmla="*/ 0 w 50"/>
                <a:gd name="T15" fmla="*/ 18 h 51"/>
                <a:gd name="T16" fmla="*/ 25 w 50"/>
                <a:gd name="T17" fmla="*/ 35 h 51"/>
                <a:gd name="T18" fmla="*/ 24 w 50"/>
                <a:gd name="T19" fmla="*/ 29 h 51"/>
                <a:gd name="T20" fmla="*/ 29 w 50"/>
                <a:gd name="T21" fmla="*/ 29 h 51"/>
                <a:gd name="T22" fmla="*/ 28 w 50"/>
                <a:gd name="T23" fmla="*/ 34 h 51"/>
                <a:gd name="T24" fmla="*/ 46 w 50"/>
                <a:gd name="T25" fmla="*/ 35 h 51"/>
                <a:gd name="T26" fmla="*/ 50 w 50"/>
                <a:gd name="T27" fmla="*/ 38 h 51"/>
                <a:gd name="T28" fmla="*/ 46 w 50"/>
                <a:gd name="T29" fmla="*/ 38 h 51"/>
                <a:gd name="T30" fmla="*/ 28 w 50"/>
                <a:gd name="T31" fmla="*/ 46 h 51"/>
                <a:gd name="T32" fmla="*/ 28 w 50"/>
                <a:gd name="T33" fmla="*/ 51 h 51"/>
                <a:gd name="T34" fmla="*/ 25 w 50"/>
                <a:gd name="T35" fmla="*/ 46 h 51"/>
                <a:gd name="T36" fmla="*/ 6 w 50"/>
                <a:gd name="T37" fmla="*/ 38 h 51"/>
                <a:gd name="T38" fmla="*/ 2 w 50"/>
                <a:gd name="T39" fmla="*/ 35 h 51"/>
                <a:gd name="T40" fmla="*/ 27 w 50"/>
                <a:gd name="T41" fmla="*/ 13 h 51"/>
                <a:gd name="T42" fmla="*/ 27 w 50"/>
                <a:gd name="T43" fmla="*/ 0 h 51"/>
                <a:gd name="T44" fmla="*/ 32 w 50"/>
                <a:gd name="T45" fmla="*/ 1 h 51"/>
                <a:gd name="T46" fmla="*/ 31 w 50"/>
                <a:gd name="T47" fmla="*/ 6 h 51"/>
                <a:gd name="T48" fmla="*/ 44 w 50"/>
                <a:gd name="T49" fmla="*/ 3 h 51"/>
                <a:gd name="T50" fmla="*/ 47 w 50"/>
                <a:gd name="T51" fmla="*/ 7 h 51"/>
                <a:gd name="T52" fmla="*/ 41 w 50"/>
                <a:gd name="T53" fmla="*/ 9 h 51"/>
                <a:gd name="T54" fmla="*/ 31 w 50"/>
                <a:gd name="T55" fmla="*/ 22 h 51"/>
                <a:gd name="T56" fmla="*/ 46 w 50"/>
                <a:gd name="T57" fmla="*/ 22 h 51"/>
                <a:gd name="T58" fmla="*/ 50 w 50"/>
                <a:gd name="T59" fmla="*/ 20 h 51"/>
                <a:gd name="T60" fmla="*/ 49 w 50"/>
                <a:gd name="T61" fmla="*/ 24 h 51"/>
                <a:gd name="T62" fmla="*/ 32 w 50"/>
                <a:gd name="T63" fmla="*/ 29 h 51"/>
                <a:gd name="T64" fmla="*/ 27 w 50"/>
                <a:gd name="T65" fmla="*/ 16 h 51"/>
                <a:gd name="T66" fmla="*/ 18 w 50"/>
                <a:gd name="T67" fmla="*/ 17 h 51"/>
                <a:gd name="T68" fmla="*/ 27 w 50"/>
                <a:gd name="T69" fmla="*/ 13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0" h="51">
                  <a:moveTo>
                    <a:pt x="0" y="18"/>
                  </a:moveTo>
                  <a:cubicBezTo>
                    <a:pt x="8" y="13"/>
                    <a:pt x="13" y="6"/>
                    <a:pt x="15" y="0"/>
                  </a:cubicBezTo>
                  <a:cubicBezTo>
                    <a:pt x="19" y="2"/>
                    <a:pt x="19" y="2"/>
                    <a:pt x="19" y="2"/>
                  </a:cubicBezTo>
                  <a:cubicBezTo>
                    <a:pt x="20" y="2"/>
                    <a:pt x="20" y="3"/>
                    <a:pt x="19" y="3"/>
                  </a:cubicBezTo>
                  <a:cubicBezTo>
                    <a:pt x="19" y="3"/>
                    <a:pt x="19" y="3"/>
                    <a:pt x="19" y="3"/>
                  </a:cubicBezTo>
                  <a:cubicBezTo>
                    <a:pt x="18" y="3"/>
                    <a:pt x="17" y="4"/>
                    <a:pt x="16" y="5"/>
                  </a:cubicBezTo>
                  <a:cubicBezTo>
                    <a:pt x="15" y="7"/>
                    <a:pt x="15" y="9"/>
                    <a:pt x="14" y="10"/>
                  </a:cubicBezTo>
                  <a:cubicBezTo>
                    <a:pt x="14" y="26"/>
                    <a:pt x="14" y="26"/>
                    <a:pt x="14" y="26"/>
                  </a:cubicBezTo>
                  <a:cubicBezTo>
                    <a:pt x="14" y="26"/>
                    <a:pt x="14" y="27"/>
                    <a:pt x="14" y="29"/>
                  </a:cubicBezTo>
                  <a:cubicBezTo>
                    <a:pt x="14" y="29"/>
                    <a:pt x="14" y="30"/>
                    <a:pt x="14" y="30"/>
                  </a:cubicBezTo>
                  <a:cubicBezTo>
                    <a:pt x="10" y="30"/>
                    <a:pt x="10" y="30"/>
                    <a:pt x="10" y="30"/>
                  </a:cubicBezTo>
                  <a:cubicBezTo>
                    <a:pt x="10" y="28"/>
                    <a:pt x="11" y="27"/>
                    <a:pt x="11" y="26"/>
                  </a:cubicBezTo>
                  <a:cubicBezTo>
                    <a:pt x="11" y="14"/>
                    <a:pt x="11" y="14"/>
                    <a:pt x="11" y="14"/>
                  </a:cubicBezTo>
                  <a:cubicBezTo>
                    <a:pt x="10" y="14"/>
                    <a:pt x="9" y="15"/>
                    <a:pt x="8" y="16"/>
                  </a:cubicBezTo>
                  <a:cubicBezTo>
                    <a:pt x="7" y="17"/>
                    <a:pt x="6" y="18"/>
                    <a:pt x="3" y="21"/>
                  </a:cubicBezTo>
                  <a:cubicBezTo>
                    <a:pt x="2" y="19"/>
                    <a:pt x="1" y="19"/>
                    <a:pt x="0" y="18"/>
                  </a:cubicBezTo>
                  <a:close/>
                  <a:moveTo>
                    <a:pt x="6" y="35"/>
                  </a:moveTo>
                  <a:cubicBezTo>
                    <a:pt x="25" y="35"/>
                    <a:pt x="25" y="35"/>
                    <a:pt x="25" y="35"/>
                  </a:cubicBezTo>
                  <a:cubicBezTo>
                    <a:pt x="25" y="34"/>
                    <a:pt x="25" y="34"/>
                    <a:pt x="25" y="34"/>
                  </a:cubicBezTo>
                  <a:cubicBezTo>
                    <a:pt x="25" y="33"/>
                    <a:pt x="24" y="31"/>
                    <a:pt x="24" y="29"/>
                  </a:cubicBezTo>
                  <a:cubicBezTo>
                    <a:pt x="29" y="29"/>
                    <a:pt x="29" y="29"/>
                    <a:pt x="29" y="29"/>
                  </a:cubicBezTo>
                  <a:cubicBezTo>
                    <a:pt x="29" y="29"/>
                    <a:pt x="29" y="29"/>
                    <a:pt x="29" y="29"/>
                  </a:cubicBezTo>
                  <a:cubicBezTo>
                    <a:pt x="29" y="30"/>
                    <a:pt x="29" y="30"/>
                    <a:pt x="29" y="30"/>
                  </a:cubicBezTo>
                  <a:cubicBezTo>
                    <a:pt x="28" y="30"/>
                    <a:pt x="28" y="32"/>
                    <a:pt x="28" y="34"/>
                  </a:cubicBezTo>
                  <a:cubicBezTo>
                    <a:pt x="28" y="35"/>
                    <a:pt x="28" y="35"/>
                    <a:pt x="28" y="35"/>
                  </a:cubicBezTo>
                  <a:cubicBezTo>
                    <a:pt x="46" y="35"/>
                    <a:pt x="46" y="35"/>
                    <a:pt x="46" y="35"/>
                  </a:cubicBezTo>
                  <a:cubicBezTo>
                    <a:pt x="47" y="35"/>
                    <a:pt x="48" y="35"/>
                    <a:pt x="50" y="35"/>
                  </a:cubicBezTo>
                  <a:cubicBezTo>
                    <a:pt x="50" y="38"/>
                    <a:pt x="50" y="38"/>
                    <a:pt x="50" y="38"/>
                  </a:cubicBezTo>
                  <a:cubicBezTo>
                    <a:pt x="50" y="38"/>
                    <a:pt x="49" y="38"/>
                    <a:pt x="48" y="38"/>
                  </a:cubicBezTo>
                  <a:cubicBezTo>
                    <a:pt x="48" y="38"/>
                    <a:pt x="47" y="38"/>
                    <a:pt x="46" y="38"/>
                  </a:cubicBezTo>
                  <a:cubicBezTo>
                    <a:pt x="28" y="38"/>
                    <a:pt x="28" y="38"/>
                    <a:pt x="28" y="38"/>
                  </a:cubicBezTo>
                  <a:cubicBezTo>
                    <a:pt x="28" y="46"/>
                    <a:pt x="28" y="46"/>
                    <a:pt x="28" y="46"/>
                  </a:cubicBezTo>
                  <a:cubicBezTo>
                    <a:pt x="28" y="47"/>
                    <a:pt x="28" y="48"/>
                    <a:pt x="28" y="49"/>
                  </a:cubicBezTo>
                  <a:cubicBezTo>
                    <a:pt x="28" y="50"/>
                    <a:pt x="28" y="50"/>
                    <a:pt x="28" y="51"/>
                  </a:cubicBezTo>
                  <a:cubicBezTo>
                    <a:pt x="24" y="51"/>
                    <a:pt x="24" y="51"/>
                    <a:pt x="24" y="51"/>
                  </a:cubicBezTo>
                  <a:cubicBezTo>
                    <a:pt x="24" y="48"/>
                    <a:pt x="25" y="47"/>
                    <a:pt x="25" y="46"/>
                  </a:cubicBezTo>
                  <a:cubicBezTo>
                    <a:pt x="25" y="38"/>
                    <a:pt x="25" y="38"/>
                    <a:pt x="25" y="38"/>
                  </a:cubicBezTo>
                  <a:cubicBezTo>
                    <a:pt x="6" y="38"/>
                    <a:pt x="6" y="38"/>
                    <a:pt x="6" y="38"/>
                  </a:cubicBezTo>
                  <a:cubicBezTo>
                    <a:pt x="5" y="38"/>
                    <a:pt x="3" y="38"/>
                    <a:pt x="2" y="38"/>
                  </a:cubicBezTo>
                  <a:cubicBezTo>
                    <a:pt x="2" y="35"/>
                    <a:pt x="2" y="35"/>
                    <a:pt x="2" y="35"/>
                  </a:cubicBezTo>
                  <a:cubicBezTo>
                    <a:pt x="3" y="35"/>
                    <a:pt x="4" y="35"/>
                    <a:pt x="6" y="35"/>
                  </a:cubicBezTo>
                  <a:close/>
                  <a:moveTo>
                    <a:pt x="27" y="13"/>
                  </a:moveTo>
                  <a:cubicBezTo>
                    <a:pt x="27" y="5"/>
                    <a:pt x="27" y="5"/>
                    <a:pt x="27" y="5"/>
                  </a:cubicBezTo>
                  <a:cubicBezTo>
                    <a:pt x="27" y="5"/>
                    <a:pt x="27" y="3"/>
                    <a:pt x="27" y="0"/>
                  </a:cubicBezTo>
                  <a:cubicBezTo>
                    <a:pt x="31" y="1"/>
                    <a:pt x="31" y="1"/>
                    <a:pt x="31" y="1"/>
                  </a:cubicBezTo>
                  <a:cubicBezTo>
                    <a:pt x="32" y="1"/>
                    <a:pt x="32" y="1"/>
                    <a:pt x="32" y="1"/>
                  </a:cubicBezTo>
                  <a:cubicBezTo>
                    <a:pt x="31" y="2"/>
                    <a:pt x="31" y="2"/>
                    <a:pt x="31" y="2"/>
                  </a:cubicBezTo>
                  <a:cubicBezTo>
                    <a:pt x="31" y="2"/>
                    <a:pt x="31" y="3"/>
                    <a:pt x="31" y="6"/>
                  </a:cubicBezTo>
                  <a:cubicBezTo>
                    <a:pt x="31" y="12"/>
                    <a:pt x="31" y="12"/>
                    <a:pt x="31" y="12"/>
                  </a:cubicBezTo>
                  <a:cubicBezTo>
                    <a:pt x="36" y="9"/>
                    <a:pt x="40" y="6"/>
                    <a:pt x="44" y="3"/>
                  </a:cubicBezTo>
                  <a:cubicBezTo>
                    <a:pt x="47" y="7"/>
                    <a:pt x="47" y="7"/>
                    <a:pt x="47" y="7"/>
                  </a:cubicBezTo>
                  <a:cubicBezTo>
                    <a:pt x="47" y="7"/>
                    <a:pt x="47" y="7"/>
                    <a:pt x="47" y="7"/>
                  </a:cubicBezTo>
                  <a:cubicBezTo>
                    <a:pt x="47" y="8"/>
                    <a:pt x="46" y="8"/>
                    <a:pt x="46" y="8"/>
                  </a:cubicBezTo>
                  <a:cubicBezTo>
                    <a:pt x="44" y="8"/>
                    <a:pt x="42" y="9"/>
                    <a:pt x="41" y="9"/>
                  </a:cubicBezTo>
                  <a:cubicBezTo>
                    <a:pt x="39" y="11"/>
                    <a:pt x="36" y="13"/>
                    <a:pt x="31" y="15"/>
                  </a:cubicBezTo>
                  <a:cubicBezTo>
                    <a:pt x="31" y="22"/>
                    <a:pt x="31" y="22"/>
                    <a:pt x="31" y="22"/>
                  </a:cubicBezTo>
                  <a:cubicBezTo>
                    <a:pt x="30" y="25"/>
                    <a:pt x="32" y="26"/>
                    <a:pt x="38" y="26"/>
                  </a:cubicBezTo>
                  <a:cubicBezTo>
                    <a:pt x="43" y="26"/>
                    <a:pt x="46" y="25"/>
                    <a:pt x="46" y="22"/>
                  </a:cubicBezTo>
                  <a:cubicBezTo>
                    <a:pt x="46" y="21"/>
                    <a:pt x="46" y="20"/>
                    <a:pt x="46" y="19"/>
                  </a:cubicBezTo>
                  <a:cubicBezTo>
                    <a:pt x="48" y="20"/>
                    <a:pt x="49" y="20"/>
                    <a:pt x="50" y="20"/>
                  </a:cubicBezTo>
                  <a:cubicBezTo>
                    <a:pt x="50" y="21"/>
                    <a:pt x="50" y="21"/>
                    <a:pt x="50" y="21"/>
                  </a:cubicBezTo>
                  <a:cubicBezTo>
                    <a:pt x="50" y="22"/>
                    <a:pt x="50" y="23"/>
                    <a:pt x="49" y="24"/>
                  </a:cubicBezTo>
                  <a:cubicBezTo>
                    <a:pt x="48" y="27"/>
                    <a:pt x="45" y="29"/>
                    <a:pt x="40" y="29"/>
                  </a:cubicBezTo>
                  <a:cubicBezTo>
                    <a:pt x="35" y="29"/>
                    <a:pt x="33" y="29"/>
                    <a:pt x="32" y="29"/>
                  </a:cubicBezTo>
                  <a:cubicBezTo>
                    <a:pt x="29" y="28"/>
                    <a:pt x="27" y="27"/>
                    <a:pt x="27" y="24"/>
                  </a:cubicBezTo>
                  <a:cubicBezTo>
                    <a:pt x="27" y="16"/>
                    <a:pt x="27" y="16"/>
                    <a:pt x="27" y="16"/>
                  </a:cubicBezTo>
                  <a:cubicBezTo>
                    <a:pt x="25" y="17"/>
                    <a:pt x="22" y="18"/>
                    <a:pt x="20" y="19"/>
                  </a:cubicBezTo>
                  <a:cubicBezTo>
                    <a:pt x="19" y="19"/>
                    <a:pt x="18" y="18"/>
                    <a:pt x="18" y="17"/>
                  </a:cubicBezTo>
                  <a:cubicBezTo>
                    <a:pt x="17" y="17"/>
                    <a:pt x="17" y="16"/>
                    <a:pt x="17" y="16"/>
                  </a:cubicBezTo>
                  <a:cubicBezTo>
                    <a:pt x="20" y="16"/>
                    <a:pt x="23" y="15"/>
                    <a:pt x="27"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rgbClr val="FF0000"/>
                </a:solidFill>
                <a:latin typeface="微软雅黑" panose="020B0503020204020204" pitchFamily="34" charset="-122"/>
                <a:ea typeface="微软雅黑" panose="020B0503020204020204" pitchFamily="34" charset="-122"/>
              </a:endParaRPr>
            </a:p>
          </p:txBody>
        </p:sp>
        <p:sp>
          <p:nvSpPr>
            <p:cNvPr id="134" name="Freeform 22"/>
            <p:cNvSpPr>
              <a:spLocks noEditPoints="1"/>
            </p:cNvSpPr>
            <p:nvPr/>
          </p:nvSpPr>
          <p:spPr bwMode="auto">
            <a:xfrm>
              <a:off x="4703" y="2115"/>
              <a:ext cx="93" cy="100"/>
            </a:xfrm>
            <a:custGeom>
              <a:avLst/>
              <a:gdLst>
                <a:gd name="T0" fmla="*/ 19 w 49"/>
                <a:gd name="T1" fmla="*/ 0 h 52"/>
                <a:gd name="T2" fmla="*/ 22 w 49"/>
                <a:gd name="T3" fmla="*/ 1 h 52"/>
                <a:gd name="T4" fmla="*/ 23 w 49"/>
                <a:gd name="T5" fmla="*/ 1 h 52"/>
                <a:gd name="T6" fmla="*/ 22 w 49"/>
                <a:gd name="T7" fmla="*/ 2 h 52"/>
                <a:gd name="T8" fmla="*/ 21 w 49"/>
                <a:gd name="T9" fmla="*/ 4 h 52"/>
                <a:gd name="T10" fmla="*/ 20 w 49"/>
                <a:gd name="T11" fmla="*/ 6 h 52"/>
                <a:gd name="T12" fmla="*/ 19 w 49"/>
                <a:gd name="T13" fmla="*/ 9 h 52"/>
                <a:gd name="T14" fmla="*/ 44 w 49"/>
                <a:gd name="T15" fmla="*/ 9 h 52"/>
                <a:gd name="T16" fmla="*/ 47 w 49"/>
                <a:gd name="T17" fmla="*/ 8 h 52"/>
                <a:gd name="T18" fmla="*/ 49 w 49"/>
                <a:gd name="T19" fmla="*/ 8 h 52"/>
                <a:gd name="T20" fmla="*/ 49 w 49"/>
                <a:gd name="T21" fmla="*/ 12 h 52"/>
                <a:gd name="T22" fmla="*/ 47 w 49"/>
                <a:gd name="T23" fmla="*/ 11 h 52"/>
                <a:gd name="T24" fmla="*/ 44 w 49"/>
                <a:gd name="T25" fmla="*/ 11 h 52"/>
                <a:gd name="T26" fmla="*/ 18 w 49"/>
                <a:gd name="T27" fmla="*/ 11 h 52"/>
                <a:gd name="T28" fmla="*/ 11 w 49"/>
                <a:gd name="T29" fmla="*/ 25 h 52"/>
                <a:gd name="T30" fmla="*/ 24 w 49"/>
                <a:gd name="T31" fmla="*/ 25 h 52"/>
                <a:gd name="T32" fmla="*/ 24 w 49"/>
                <a:gd name="T33" fmla="*/ 21 h 52"/>
                <a:gd name="T34" fmla="*/ 24 w 49"/>
                <a:gd name="T35" fmla="*/ 16 h 52"/>
                <a:gd name="T36" fmla="*/ 28 w 49"/>
                <a:gd name="T37" fmla="*/ 16 h 52"/>
                <a:gd name="T38" fmla="*/ 28 w 49"/>
                <a:gd name="T39" fmla="*/ 17 h 52"/>
                <a:gd name="T40" fmla="*/ 28 w 49"/>
                <a:gd name="T41" fmla="*/ 17 h 52"/>
                <a:gd name="T42" fmla="*/ 27 w 49"/>
                <a:gd name="T43" fmla="*/ 21 h 52"/>
                <a:gd name="T44" fmla="*/ 27 w 49"/>
                <a:gd name="T45" fmla="*/ 25 h 52"/>
                <a:gd name="T46" fmla="*/ 39 w 49"/>
                <a:gd name="T47" fmla="*/ 25 h 52"/>
                <a:gd name="T48" fmla="*/ 44 w 49"/>
                <a:gd name="T49" fmla="*/ 25 h 52"/>
                <a:gd name="T50" fmla="*/ 44 w 49"/>
                <a:gd name="T51" fmla="*/ 28 h 52"/>
                <a:gd name="T52" fmla="*/ 39 w 49"/>
                <a:gd name="T53" fmla="*/ 28 h 52"/>
                <a:gd name="T54" fmla="*/ 27 w 49"/>
                <a:gd name="T55" fmla="*/ 28 h 52"/>
                <a:gd name="T56" fmla="*/ 27 w 49"/>
                <a:gd name="T57" fmla="*/ 47 h 52"/>
                <a:gd name="T58" fmla="*/ 19 w 49"/>
                <a:gd name="T59" fmla="*/ 52 h 52"/>
                <a:gd name="T60" fmla="*/ 17 w 49"/>
                <a:gd name="T61" fmla="*/ 47 h 52"/>
                <a:gd name="T62" fmla="*/ 24 w 49"/>
                <a:gd name="T63" fmla="*/ 46 h 52"/>
                <a:gd name="T64" fmla="*/ 24 w 49"/>
                <a:gd name="T65" fmla="*/ 28 h 52"/>
                <a:gd name="T66" fmla="*/ 11 w 49"/>
                <a:gd name="T67" fmla="*/ 28 h 52"/>
                <a:gd name="T68" fmla="*/ 8 w 49"/>
                <a:gd name="T69" fmla="*/ 29 h 52"/>
                <a:gd name="T70" fmla="*/ 6 w 49"/>
                <a:gd name="T71" fmla="*/ 25 h 52"/>
                <a:gd name="T72" fmla="*/ 9 w 49"/>
                <a:gd name="T73" fmla="*/ 22 h 52"/>
                <a:gd name="T74" fmla="*/ 14 w 49"/>
                <a:gd name="T75" fmla="*/ 11 h 52"/>
                <a:gd name="T76" fmla="*/ 4 w 49"/>
                <a:gd name="T77" fmla="*/ 11 h 52"/>
                <a:gd name="T78" fmla="*/ 1 w 49"/>
                <a:gd name="T79" fmla="*/ 11 h 52"/>
                <a:gd name="T80" fmla="*/ 0 w 49"/>
                <a:gd name="T81" fmla="*/ 12 h 52"/>
                <a:gd name="T82" fmla="*/ 0 w 49"/>
                <a:gd name="T83" fmla="*/ 8 h 52"/>
                <a:gd name="T84" fmla="*/ 2 w 49"/>
                <a:gd name="T85" fmla="*/ 8 h 52"/>
                <a:gd name="T86" fmla="*/ 4 w 49"/>
                <a:gd name="T87" fmla="*/ 9 h 52"/>
                <a:gd name="T88" fmla="*/ 15 w 49"/>
                <a:gd name="T89" fmla="*/ 9 h 52"/>
                <a:gd name="T90" fmla="*/ 19 w 49"/>
                <a:gd name="T91" fmla="*/ 0 h 52"/>
                <a:gd name="T92" fmla="*/ 0 w 49"/>
                <a:gd name="T93" fmla="*/ 46 h 52"/>
                <a:gd name="T94" fmla="*/ 14 w 49"/>
                <a:gd name="T95" fmla="*/ 33 h 52"/>
                <a:gd name="T96" fmla="*/ 18 w 49"/>
                <a:gd name="T97" fmla="*/ 36 h 52"/>
                <a:gd name="T98" fmla="*/ 19 w 49"/>
                <a:gd name="T99" fmla="*/ 36 h 52"/>
                <a:gd name="T100" fmla="*/ 18 w 49"/>
                <a:gd name="T101" fmla="*/ 37 h 52"/>
                <a:gd name="T102" fmla="*/ 15 w 49"/>
                <a:gd name="T103" fmla="*/ 39 h 52"/>
                <a:gd name="T104" fmla="*/ 4 w 49"/>
                <a:gd name="T105" fmla="*/ 49 h 52"/>
                <a:gd name="T106" fmla="*/ 0 w 49"/>
                <a:gd name="T107" fmla="*/ 46 h 52"/>
                <a:gd name="T108" fmla="*/ 32 w 49"/>
                <a:gd name="T109" fmla="*/ 37 h 52"/>
                <a:gd name="T110" fmla="*/ 34 w 49"/>
                <a:gd name="T111" fmla="*/ 34 h 52"/>
                <a:gd name="T112" fmla="*/ 48 w 49"/>
                <a:gd name="T113" fmla="*/ 45 h 52"/>
                <a:gd name="T114" fmla="*/ 46 w 49"/>
                <a:gd name="T115" fmla="*/ 48 h 52"/>
                <a:gd name="T116" fmla="*/ 32 w 49"/>
                <a:gd name="T117" fmla="*/ 3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9" h="52">
                  <a:moveTo>
                    <a:pt x="19" y="0"/>
                  </a:moveTo>
                  <a:cubicBezTo>
                    <a:pt x="22" y="1"/>
                    <a:pt x="22" y="1"/>
                    <a:pt x="22" y="1"/>
                  </a:cubicBezTo>
                  <a:cubicBezTo>
                    <a:pt x="23" y="1"/>
                    <a:pt x="23" y="1"/>
                    <a:pt x="23" y="1"/>
                  </a:cubicBezTo>
                  <a:cubicBezTo>
                    <a:pt x="23" y="1"/>
                    <a:pt x="23" y="2"/>
                    <a:pt x="22" y="2"/>
                  </a:cubicBezTo>
                  <a:cubicBezTo>
                    <a:pt x="22" y="2"/>
                    <a:pt x="21" y="3"/>
                    <a:pt x="21" y="4"/>
                  </a:cubicBezTo>
                  <a:cubicBezTo>
                    <a:pt x="21" y="4"/>
                    <a:pt x="20" y="5"/>
                    <a:pt x="20" y="6"/>
                  </a:cubicBezTo>
                  <a:cubicBezTo>
                    <a:pt x="20" y="7"/>
                    <a:pt x="19" y="8"/>
                    <a:pt x="19" y="9"/>
                  </a:cubicBezTo>
                  <a:cubicBezTo>
                    <a:pt x="44" y="9"/>
                    <a:pt x="44" y="9"/>
                    <a:pt x="44" y="9"/>
                  </a:cubicBezTo>
                  <a:cubicBezTo>
                    <a:pt x="45" y="9"/>
                    <a:pt x="46" y="8"/>
                    <a:pt x="47" y="8"/>
                  </a:cubicBezTo>
                  <a:cubicBezTo>
                    <a:pt x="48" y="8"/>
                    <a:pt x="49" y="8"/>
                    <a:pt x="49" y="8"/>
                  </a:cubicBezTo>
                  <a:cubicBezTo>
                    <a:pt x="49" y="12"/>
                    <a:pt x="49" y="12"/>
                    <a:pt x="49" y="12"/>
                  </a:cubicBezTo>
                  <a:cubicBezTo>
                    <a:pt x="49" y="12"/>
                    <a:pt x="48" y="12"/>
                    <a:pt x="47" y="11"/>
                  </a:cubicBezTo>
                  <a:cubicBezTo>
                    <a:pt x="46" y="11"/>
                    <a:pt x="45" y="11"/>
                    <a:pt x="44" y="11"/>
                  </a:cubicBezTo>
                  <a:cubicBezTo>
                    <a:pt x="18" y="11"/>
                    <a:pt x="18" y="11"/>
                    <a:pt x="18" y="11"/>
                  </a:cubicBezTo>
                  <a:cubicBezTo>
                    <a:pt x="16" y="15"/>
                    <a:pt x="14" y="19"/>
                    <a:pt x="11" y="25"/>
                  </a:cubicBezTo>
                  <a:cubicBezTo>
                    <a:pt x="24" y="25"/>
                    <a:pt x="24" y="25"/>
                    <a:pt x="24" y="25"/>
                  </a:cubicBezTo>
                  <a:cubicBezTo>
                    <a:pt x="24" y="21"/>
                    <a:pt x="24" y="21"/>
                    <a:pt x="24" y="21"/>
                  </a:cubicBezTo>
                  <a:cubicBezTo>
                    <a:pt x="24" y="19"/>
                    <a:pt x="24" y="17"/>
                    <a:pt x="24" y="16"/>
                  </a:cubicBezTo>
                  <a:cubicBezTo>
                    <a:pt x="28" y="16"/>
                    <a:pt x="28" y="16"/>
                    <a:pt x="28" y="16"/>
                  </a:cubicBezTo>
                  <a:cubicBezTo>
                    <a:pt x="28" y="16"/>
                    <a:pt x="28" y="16"/>
                    <a:pt x="28" y="17"/>
                  </a:cubicBezTo>
                  <a:cubicBezTo>
                    <a:pt x="28" y="17"/>
                    <a:pt x="28" y="17"/>
                    <a:pt x="28" y="17"/>
                  </a:cubicBezTo>
                  <a:cubicBezTo>
                    <a:pt x="27" y="17"/>
                    <a:pt x="27" y="19"/>
                    <a:pt x="27" y="21"/>
                  </a:cubicBezTo>
                  <a:cubicBezTo>
                    <a:pt x="27" y="25"/>
                    <a:pt x="27" y="25"/>
                    <a:pt x="27" y="25"/>
                  </a:cubicBezTo>
                  <a:cubicBezTo>
                    <a:pt x="39" y="25"/>
                    <a:pt x="39" y="25"/>
                    <a:pt x="39" y="25"/>
                  </a:cubicBezTo>
                  <a:cubicBezTo>
                    <a:pt x="40" y="25"/>
                    <a:pt x="42" y="25"/>
                    <a:pt x="44" y="25"/>
                  </a:cubicBezTo>
                  <a:cubicBezTo>
                    <a:pt x="44" y="28"/>
                    <a:pt x="44" y="28"/>
                    <a:pt x="44" y="28"/>
                  </a:cubicBezTo>
                  <a:cubicBezTo>
                    <a:pt x="42" y="28"/>
                    <a:pt x="41" y="28"/>
                    <a:pt x="39" y="28"/>
                  </a:cubicBezTo>
                  <a:cubicBezTo>
                    <a:pt x="27" y="28"/>
                    <a:pt x="27" y="28"/>
                    <a:pt x="27" y="28"/>
                  </a:cubicBezTo>
                  <a:cubicBezTo>
                    <a:pt x="27" y="47"/>
                    <a:pt x="27" y="47"/>
                    <a:pt x="27" y="47"/>
                  </a:cubicBezTo>
                  <a:cubicBezTo>
                    <a:pt x="28" y="50"/>
                    <a:pt x="25" y="51"/>
                    <a:pt x="19" y="52"/>
                  </a:cubicBezTo>
                  <a:cubicBezTo>
                    <a:pt x="18" y="50"/>
                    <a:pt x="18" y="49"/>
                    <a:pt x="17" y="47"/>
                  </a:cubicBezTo>
                  <a:cubicBezTo>
                    <a:pt x="22" y="48"/>
                    <a:pt x="25" y="48"/>
                    <a:pt x="24" y="46"/>
                  </a:cubicBezTo>
                  <a:cubicBezTo>
                    <a:pt x="24" y="28"/>
                    <a:pt x="24" y="28"/>
                    <a:pt x="24" y="28"/>
                  </a:cubicBezTo>
                  <a:cubicBezTo>
                    <a:pt x="11" y="28"/>
                    <a:pt x="11" y="28"/>
                    <a:pt x="11" y="28"/>
                  </a:cubicBezTo>
                  <a:cubicBezTo>
                    <a:pt x="10" y="28"/>
                    <a:pt x="9" y="28"/>
                    <a:pt x="8" y="29"/>
                  </a:cubicBezTo>
                  <a:cubicBezTo>
                    <a:pt x="6" y="25"/>
                    <a:pt x="6" y="25"/>
                    <a:pt x="6" y="25"/>
                  </a:cubicBezTo>
                  <a:cubicBezTo>
                    <a:pt x="7" y="25"/>
                    <a:pt x="8" y="24"/>
                    <a:pt x="9" y="22"/>
                  </a:cubicBezTo>
                  <a:cubicBezTo>
                    <a:pt x="11" y="19"/>
                    <a:pt x="12" y="16"/>
                    <a:pt x="14" y="11"/>
                  </a:cubicBezTo>
                  <a:cubicBezTo>
                    <a:pt x="4" y="11"/>
                    <a:pt x="4" y="11"/>
                    <a:pt x="4" y="11"/>
                  </a:cubicBezTo>
                  <a:cubicBezTo>
                    <a:pt x="4" y="11"/>
                    <a:pt x="3" y="11"/>
                    <a:pt x="1" y="11"/>
                  </a:cubicBezTo>
                  <a:cubicBezTo>
                    <a:pt x="1" y="12"/>
                    <a:pt x="0" y="12"/>
                    <a:pt x="0" y="12"/>
                  </a:cubicBezTo>
                  <a:cubicBezTo>
                    <a:pt x="0" y="8"/>
                    <a:pt x="0" y="8"/>
                    <a:pt x="0" y="8"/>
                  </a:cubicBezTo>
                  <a:cubicBezTo>
                    <a:pt x="0" y="8"/>
                    <a:pt x="1" y="8"/>
                    <a:pt x="2" y="8"/>
                  </a:cubicBezTo>
                  <a:cubicBezTo>
                    <a:pt x="3" y="8"/>
                    <a:pt x="4" y="9"/>
                    <a:pt x="4" y="9"/>
                  </a:cubicBezTo>
                  <a:cubicBezTo>
                    <a:pt x="15" y="9"/>
                    <a:pt x="15" y="9"/>
                    <a:pt x="15" y="9"/>
                  </a:cubicBezTo>
                  <a:cubicBezTo>
                    <a:pt x="17" y="6"/>
                    <a:pt x="18" y="3"/>
                    <a:pt x="19" y="0"/>
                  </a:cubicBezTo>
                  <a:close/>
                  <a:moveTo>
                    <a:pt x="0" y="46"/>
                  </a:moveTo>
                  <a:cubicBezTo>
                    <a:pt x="6" y="43"/>
                    <a:pt x="11" y="39"/>
                    <a:pt x="14" y="33"/>
                  </a:cubicBezTo>
                  <a:cubicBezTo>
                    <a:pt x="18" y="36"/>
                    <a:pt x="18" y="36"/>
                    <a:pt x="18" y="36"/>
                  </a:cubicBezTo>
                  <a:cubicBezTo>
                    <a:pt x="19" y="36"/>
                    <a:pt x="19" y="36"/>
                    <a:pt x="19" y="36"/>
                  </a:cubicBezTo>
                  <a:cubicBezTo>
                    <a:pt x="19" y="36"/>
                    <a:pt x="18" y="36"/>
                    <a:pt x="18" y="37"/>
                  </a:cubicBezTo>
                  <a:cubicBezTo>
                    <a:pt x="17" y="37"/>
                    <a:pt x="16" y="38"/>
                    <a:pt x="15" y="39"/>
                  </a:cubicBezTo>
                  <a:cubicBezTo>
                    <a:pt x="12" y="42"/>
                    <a:pt x="8" y="46"/>
                    <a:pt x="4" y="49"/>
                  </a:cubicBezTo>
                  <a:cubicBezTo>
                    <a:pt x="3" y="47"/>
                    <a:pt x="2" y="46"/>
                    <a:pt x="0" y="46"/>
                  </a:cubicBezTo>
                  <a:close/>
                  <a:moveTo>
                    <a:pt x="32" y="37"/>
                  </a:moveTo>
                  <a:cubicBezTo>
                    <a:pt x="34" y="34"/>
                    <a:pt x="34" y="34"/>
                    <a:pt x="34" y="34"/>
                  </a:cubicBezTo>
                  <a:cubicBezTo>
                    <a:pt x="39" y="37"/>
                    <a:pt x="44" y="41"/>
                    <a:pt x="48" y="45"/>
                  </a:cubicBezTo>
                  <a:cubicBezTo>
                    <a:pt x="46" y="48"/>
                    <a:pt x="46" y="48"/>
                    <a:pt x="46" y="48"/>
                  </a:cubicBezTo>
                  <a:cubicBezTo>
                    <a:pt x="41" y="44"/>
                    <a:pt x="37" y="40"/>
                    <a:pt x="32" y="3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rgbClr val="FF0000"/>
                </a:solidFill>
                <a:latin typeface="微软雅黑" panose="020B0503020204020204" pitchFamily="34" charset="-122"/>
                <a:ea typeface="微软雅黑" panose="020B0503020204020204" pitchFamily="34" charset="-122"/>
              </a:endParaRPr>
            </a:p>
          </p:txBody>
        </p:sp>
        <p:sp>
          <p:nvSpPr>
            <p:cNvPr id="135" name="Freeform 23"/>
            <p:cNvSpPr/>
            <p:nvPr/>
          </p:nvSpPr>
          <p:spPr bwMode="auto">
            <a:xfrm>
              <a:off x="4821" y="2116"/>
              <a:ext cx="19" cy="97"/>
            </a:xfrm>
            <a:custGeom>
              <a:avLst/>
              <a:gdLst>
                <a:gd name="T0" fmla="*/ 0 w 10"/>
                <a:gd name="T1" fmla="*/ 0 h 50"/>
                <a:gd name="T2" fmla="*/ 4 w 10"/>
                <a:gd name="T3" fmla="*/ 0 h 50"/>
                <a:gd name="T4" fmla="*/ 10 w 10"/>
                <a:gd name="T5" fmla="*/ 25 h 50"/>
                <a:gd name="T6" fmla="*/ 4 w 10"/>
                <a:gd name="T7" fmla="*/ 50 h 50"/>
                <a:gd name="T8" fmla="*/ 0 w 10"/>
                <a:gd name="T9" fmla="*/ 50 h 50"/>
                <a:gd name="T10" fmla="*/ 6 w 10"/>
                <a:gd name="T11" fmla="*/ 25 h 50"/>
                <a:gd name="T12" fmla="*/ 0 w 10"/>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 h="50">
                  <a:moveTo>
                    <a:pt x="0" y="0"/>
                  </a:moveTo>
                  <a:cubicBezTo>
                    <a:pt x="4" y="0"/>
                    <a:pt x="4" y="0"/>
                    <a:pt x="4" y="0"/>
                  </a:cubicBezTo>
                  <a:cubicBezTo>
                    <a:pt x="8" y="7"/>
                    <a:pt x="10" y="15"/>
                    <a:pt x="10" y="25"/>
                  </a:cubicBezTo>
                  <a:cubicBezTo>
                    <a:pt x="10" y="35"/>
                    <a:pt x="8" y="43"/>
                    <a:pt x="4" y="50"/>
                  </a:cubicBezTo>
                  <a:cubicBezTo>
                    <a:pt x="0" y="50"/>
                    <a:pt x="0" y="50"/>
                    <a:pt x="0" y="50"/>
                  </a:cubicBezTo>
                  <a:cubicBezTo>
                    <a:pt x="4" y="43"/>
                    <a:pt x="6" y="35"/>
                    <a:pt x="6" y="25"/>
                  </a:cubicBezTo>
                  <a:cubicBezTo>
                    <a:pt x="6" y="16"/>
                    <a:pt x="4" y="8"/>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rgbClr val="FF0000"/>
                </a:solidFill>
                <a:latin typeface="微软雅黑" panose="020B0503020204020204" pitchFamily="34" charset="-122"/>
                <a:ea typeface="微软雅黑" panose="020B0503020204020204" pitchFamily="34" charset="-122"/>
              </a:endParaRPr>
            </a:p>
          </p:txBody>
        </p:sp>
        <p:sp>
          <p:nvSpPr>
            <p:cNvPr id="136" name="Freeform 24"/>
            <p:cNvSpPr/>
            <p:nvPr/>
          </p:nvSpPr>
          <p:spPr bwMode="auto">
            <a:xfrm>
              <a:off x="2857" y="2324"/>
              <a:ext cx="71" cy="75"/>
            </a:xfrm>
            <a:custGeom>
              <a:avLst/>
              <a:gdLst>
                <a:gd name="T0" fmla="*/ 35 w 37"/>
                <a:gd name="T1" fmla="*/ 0 h 39"/>
                <a:gd name="T2" fmla="*/ 36 w 37"/>
                <a:gd name="T3" fmla="*/ 13 h 39"/>
                <a:gd name="T4" fmla="*/ 35 w 37"/>
                <a:gd name="T5" fmla="*/ 13 h 39"/>
                <a:gd name="T6" fmla="*/ 30 w 37"/>
                <a:gd name="T7" fmla="*/ 5 h 39"/>
                <a:gd name="T8" fmla="*/ 21 w 37"/>
                <a:gd name="T9" fmla="*/ 2 h 39"/>
                <a:gd name="T10" fmla="*/ 14 w 37"/>
                <a:gd name="T11" fmla="*/ 4 h 39"/>
                <a:gd name="T12" fmla="*/ 9 w 37"/>
                <a:gd name="T13" fmla="*/ 10 h 39"/>
                <a:gd name="T14" fmla="*/ 7 w 37"/>
                <a:gd name="T15" fmla="*/ 20 h 39"/>
                <a:gd name="T16" fmla="*/ 9 w 37"/>
                <a:gd name="T17" fmla="*/ 29 h 39"/>
                <a:gd name="T18" fmla="*/ 14 w 37"/>
                <a:gd name="T19" fmla="*/ 35 h 39"/>
                <a:gd name="T20" fmla="*/ 22 w 37"/>
                <a:gd name="T21" fmla="*/ 37 h 39"/>
                <a:gd name="T22" fmla="*/ 29 w 37"/>
                <a:gd name="T23" fmla="*/ 35 h 39"/>
                <a:gd name="T24" fmla="*/ 36 w 37"/>
                <a:gd name="T25" fmla="*/ 29 h 39"/>
                <a:gd name="T26" fmla="*/ 37 w 37"/>
                <a:gd name="T27" fmla="*/ 30 h 39"/>
                <a:gd name="T28" fmla="*/ 30 w 37"/>
                <a:gd name="T29" fmla="*/ 37 h 39"/>
                <a:gd name="T30" fmla="*/ 20 w 37"/>
                <a:gd name="T31" fmla="*/ 39 h 39"/>
                <a:gd name="T32" fmla="*/ 4 w 37"/>
                <a:gd name="T33" fmla="*/ 32 h 39"/>
                <a:gd name="T34" fmla="*/ 0 w 37"/>
                <a:gd name="T35" fmla="*/ 20 h 39"/>
                <a:gd name="T36" fmla="*/ 3 w 37"/>
                <a:gd name="T37" fmla="*/ 10 h 39"/>
                <a:gd name="T38" fmla="*/ 10 w 37"/>
                <a:gd name="T39" fmla="*/ 3 h 39"/>
                <a:gd name="T40" fmla="*/ 21 w 37"/>
                <a:gd name="T41" fmla="*/ 0 h 39"/>
                <a:gd name="T42" fmla="*/ 30 w 37"/>
                <a:gd name="T43" fmla="*/ 2 h 39"/>
                <a:gd name="T44" fmla="*/ 31 w 37"/>
                <a:gd name="T45" fmla="*/ 3 h 39"/>
                <a:gd name="T46" fmla="*/ 33 w 37"/>
                <a:gd name="T47" fmla="*/ 2 h 39"/>
                <a:gd name="T48" fmla="*/ 34 w 37"/>
                <a:gd name="T49" fmla="*/ 0 h 39"/>
                <a:gd name="T50" fmla="*/ 35 w 37"/>
                <a:gd name="T51"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7" h="39">
                  <a:moveTo>
                    <a:pt x="35" y="0"/>
                  </a:moveTo>
                  <a:cubicBezTo>
                    <a:pt x="36" y="13"/>
                    <a:pt x="36" y="13"/>
                    <a:pt x="36" y="13"/>
                  </a:cubicBezTo>
                  <a:cubicBezTo>
                    <a:pt x="35" y="13"/>
                    <a:pt x="35" y="13"/>
                    <a:pt x="35" y="13"/>
                  </a:cubicBezTo>
                  <a:cubicBezTo>
                    <a:pt x="34" y="9"/>
                    <a:pt x="32" y="6"/>
                    <a:pt x="30" y="5"/>
                  </a:cubicBezTo>
                  <a:cubicBezTo>
                    <a:pt x="27" y="3"/>
                    <a:pt x="25" y="2"/>
                    <a:pt x="21" y="2"/>
                  </a:cubicBezTo>
                  <a:cubicBezTo>
                    <a:pt x="19" y="2"/>
                    <a:pt x="16" y="3"/>
                    <a:pt x="14" y="4"/>
                  </a:cubicBezTo>
                  <a:cubicBezTo>
                    <a:pt x="12" y="5"/>
                    <a:pt x="10" y="7"/>
                    <a:pt x="9" y="10"/>
                  </a:cubicBezTo>
                  <a:cubicBezTo>
                    <a:pt x="7" y="13"/>
                    <a:pt x="7" y="16"/>
                    <a:pt x="7" y="20"/>
                  </a:cubicBezTo>
                  <a:cubicBezTo>
                    <a:pt x="7" y="24"/>
                    <a:pt x="7" y="27"/>
                    <a:pt x="9" y="29"/>
                  </a:cubicBezTo>
                  <a:cubicBezTo>
                    <a:pt x="10" y="32"/>
                    <a:pt x="12" y="33"/>
                    <a:pt x="14" y="35"/>
                  </a:cubicBezTo>
                  <a:cubicBezTo>
                    <a:pt x="16" y="36"/>
                    <a:pt x="19" y="37"/>
                    <a:pt x="22" y="37"/>
                  </a:cubicBezTo>
                  <a:cubicBezTo>
                    <a:pt x="25" y="37"/>
                    <a:pt x="27" y="36"/>
                    <a:pt x="29" y="35"/>
                  </a:cubicBezTo>
                  <a:cubicBezTo>
                    <a:pt x="31" y="34"/>
                    <a:pt x="34" y="32"/>
                    <a:pt x="36" y="29"/>
                  </a:cubicBezTo>
                  <a:cubicBezTo>
                    <a:pt x="37" y="30"/>
                    <a:pt x="37" y="30"/>
                    <a:pt x="37" y="30"/>
                  </a:cubicBezTo>
                  <a:cubicBezTo>
                    <a:pt x="35" y="33"/>
                    <a:pt x="32" y="35"/>
                    <a:pt x="30" y="37"/>
                  </a:cubicBezTo>
                  <a:cubicBezTo>
                    <a:pt x="27" y="38"/>
                    <a:pt x="24" y="39"/>
                    <a:pt x="20" y="39"/>
                  </a:cubicBezTo>
                  <a:cubicBezTo>
                    <a:pt x="13" y="39"/>
                    <a:pt x="8" y="37"/>
                    <a:pt x="4" y="32"/>
                  </a:cubicBezTo>
                  <a:cubicBezTo>
                    <a:pt x="1" y="29"/>
                    <a:pt x="0" y="25"/>
                    <a:pt x="0" y="20"/>
                  </a:cubicBezTo>
                  <a:cubicBezTo>
                    <a:pt x="0" y="17"/>
                    <a:pt x="1" y="13"/>
                    <a:pt x="3" y="10"/>
                  </a:cubicBezTo>
                  <a:cubicBezTo>
                    <a:pt x="4" y="7"/>
                    <a:pt x="7" y="5"/>
                    <a:pt x="10" y="3"/>
                  </a:cubicBezTo>
                  <a:cubicBezTo>
                    <a:pt x="13" y="1"/>
                    <a:pt x="17" y="0"/>
                    <a:pt x="21" y="0"/>
                  </a:cubicBezTo>
                  <a:cubicBezTo>
                    <a:pt x="24" y="0"/>
                    <a:pt x="27" y="1"/>
                    <a:pt x="30" y="2"/>
                  </a:cubicBezTo>
                  <a:cubicBezTo>
                    <a:pt x="30" y="3"/>
                    <a:pt x="31" y="3"/>
                    <a:pt x="31" y="3"/>
                  </a:cubicBezTo>
                  <a:cubicBezTo>
                    <a:pt x="32" y="3"/>
                    <a:pt x="32" y="3"/>
                    <a:pt x="33" y="2"/>
                  </a:cubicBezTo>
                  <a:cubicBezTo>
                    <a:pt x="33" y="2"/>
                    <a:pt x="34" y="1"/>
                    <a:pt x="34" y="0"/>
                  </a:cubicBezTo>
                  <a:lnTo>
                    <a:pt x="3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rgbClr val="FF0000"/>
                </a:solidFill>
                <a:latin typeface="微软雅黑" panose="020B0503020204020204" pitchFamily="34" charset="-122"/>
                <a:ea typeface="微软雅黑" panose="020B0503020204020204" pitchFamily="34" charset="-122"/>
              </a:endParaRPr>
            </a:p>
          </p:txBody>
        </p:sp>
        <p:sp>
          <p:nvSpPr>
            <p:cNvPr id="137" name="Freeform 25"/>
            <p:cNvSpPr/>
            <p:nvPr/>
          </p:nvSpPr>
          <p:spPr bwMode="auto">
            <a:xfrm>
              <a:off x="2932" y="2326"/>
              <a:ext cx="82" cy="71"/>
            </a:xfrm>
            <a:custGeom>
              <a:avLst/>
              <a:gdLst>
                <a:gd name="T0" fmla="*/ 12 w 43"/>
                <a:gd name="T1" fmla="*/ 17 h 37"/>
                <a:gd name="T2" fmla="*/ 31 w 43"/>
                <a:gd name="T3" fmla="*/ 17 h 37"/>
                <a:gd name="T4" fmla="*/ 31 w 43"/>
                <a:gd name="T5" fmla="*/ 7 h 37"/>
                <a:gd name="T6" fmla="*/ 31 w 43"/>
                <a:gd name="T7" fmla="*/ 3 h 37"/>
                <a:gd name="T8" fmla="*/ 30 w 43"/>
                <a:gd name="T9" fmla="*/ 2 h 37"/>
                <a:gd name="T10" fmla="*/ 27 w 43"/>
                <a:gd name="T11" fmla="*/ 1 h 37"/>
                <a:gd name="T12" fmla="*/ 25 w 43"/>
                <a:gd name="T13" fmla="*/ 1 h 37"/>
                <a:gd name="T14" fmla="*/ 25 w 43"/>
                <a:gd name="T15" fmla="*/ 0 h 37"/>
                <a:gd name="T16" fmla="*/ 43 w 43"/>
                <a:gd name="T17" fmla="*/ 0 h 37"/>
                <a:gd name="T18" fmla="*/ 43 w 43"/>
                <a:gd name="T19" fmla="*/ 1 h 37"/>
                <a:gd name="T20" fmla="*/ 42 w 43"/>
                <a:gd name="T21" fmla="*/ 1 h 37"/>
                <a:gd name="T22" fmla="*/ 39 w 43"/>
                <a:gd name="T23" fmla="*/ 2 h 37"/>
                <a:gd name="T24" fmla="*/ 37 w 43"/>
                <a:gd name="T25" fmla="*/ 3 h 37"/>
                <a:gd name="T26" fmla="*/ 37 w 43"/>
                <a:gd name="T27" fmla="*/ 7 h 37"/>
                <a:gd name="T28" fmla="*/ 37 w 43"/>
                <a:gd name="T29" fmla="*/ 31 h 37"/>
                <a:gd name="T30" fmla="*/ 37 w 43"/>
                <a:gd name="T31" fmla="*/ 34 h 37"/>
                <a:gd name="T32" fmla="*/ 39 w 43"/>
                <a:gd name="T33" fmla="*/ 36 h 37"/>
                <a:gd name="T34" fmla="*/ 42 w 43"/>
                <a:gd name="T35" fmla="*/ 36 h 37"/>
                <a:gd name="T36" fmla="*/ 43 w 43"/>
                <a:gd name="T37" fmla="*/ 36 h 37"/>
                <a:gd name="T38" fmla="*/ 43 w 43"/>
                <a:gd name="T39" fmla="*/ 37 h 37"/>
                <a:gd name="T40" fmla="*/ 25 w 43"/>
                <a:gd name="T41" fmla="*/ 37 h 37"/>
                <a:gd name="T42" fmla="*/ 25 w 43"/>
                <a:gd name="T43" fmla="*/ 36 h 37"/>
                <a:gd name="T44" fmla="*/ 27 w 43"/>
                <a:gd name="T45" fmla="*/ 36 h 37"/>
                <a:gd name="T46" fmla="*/ 31 w 43"/>
                <a:gd name="T47" fmla="*/ 35 h 37"/>
                <a:gd name="T48" fmla="*/ 31 w 43"/>
                <a:gd name="T49" fmla="*/ 31 h 37"/>
                <a:gd name="T50" fmla="*/ 31 w 43"/>
                <a:gd name="T51" fmla="*/ 19 h 37"/>
                <a:gd name="T52" fmla="*/ 12 w 43"/>
                <a:gd name="T53" fmla="*/ 19 h 37"/>
                <a:gd name="T54" fmla="*/ 12 w 43"/>
                <a:gd name="T55" fmla="*/ 31 h 37"/>
                <a:gd name="T56" fmla="*/ 13 w 43"/>
                <a:gd name="T57" fmla="*/ 34 h 37"/>
                <a:gd name="T58" fmla="*/ 14 w 43"/>
                <a:gd name="T59" fmla="*/ 36 h 37"/>
                <a:gd name="T60" fmla="*/ 17 w 43"/>
                <a:gd name="T61" fmla="*/ 36 h 37"/>
                <a:gd name="T62" fmla="*/ 18 w 43"/>
                <a:gd name="T63" fmla="*/ 36 h 37"/>
                <a:gd name="T64" fmla="*/ 18 w 43"/>
                <a:gd name="T65" fmla="*/ 37 h 37"/>
                <a:gd name="T66" fmla="*/ 0 w 43"/>
                <a:gd name="T67" fmla="*/ 37 h 37"/>
                <a:gd name="T68" fmla="*/ 0 w 43"/>
                <a:gd name="T69" fmla="*/ 36 h 37"/>
                <a:gd name="T70" fmla="*/ 2 w 43"/>
                <a:gd name="T71" fmla="*/ 36 h 37"/>
                <a:gd name="T72" fmla="*/ 6 w 43"/>
                <a:gd name="T73" fmla="*/ 35 h 37"/>
                <a:gd name="T74" fmla="*/ 6 w 43"/>
                <a:gd name="T75" fmla="*/ 31 h 37"/>
                <a:gd name="T76" fmla="*/ 6 w 43"/>
                <a:gd name="T77" fmla="*/ 7 h 37"/>
                <a:gd name="T78" fmla="*/ 6 w 43"/>
                <a:gd name="T79" fmla="*/ 3 h 37"/>
                <a:gd name="T80" fmla="*/ 5 w 43"/>
                <a:gd name="T81" fmla="*/ 2 h 37"/>
                <a:gd name="T82" fmla="*/ 2 w 43"/>
                <a:gd name="T83" fmla="*/ 1 h 37"/>
                <a:gd name="T84" fmla="*/ 0 w 43"/>
                <a:gd name="T85" fmla="*/ 1 h 37"/>
                <a:gd name="T86" fmla="*/ 0 w 43"/>
                <a:gd name="T87" fmla="*/ 0 h 37"/>
                <a:gd name="T88" fmla="*/ 18 w 43"/>
                <a:gd name="T89" fmla="*/ 0 h 37"/>
                <a:gd name="T90" fmla="*/ 18 w 43"/>
                <a:gd name="T91" fmla="*/ 1 h 37"/>
                <a:gd name="T92" fmla="*/ 17 w 43"/>
                <a:gd name="T93" fmla="*/ 1 h 37"/>
                <a:gd name="T94" fmla="*/ 14 w 43"/>
                <a:gd name="T95" fmla="*/ 2 h 37"/>
                <a:gd name="T96" fmla="*/ 13 w 43"/>
                <a:gd name="T97" fmla="*/ 3 h 37"/>
                <a:gd name="T98" fmla="*/ 12 w 43"/>
                <a:gd name="T99" fmla="*/ 7 h 37"/>
                <a:gd name="T100" fmla="*/ 12 w 43"/>
                <a:gd name="T101" fmla="*/ 1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3" h="37">
                  <a:moveTo>
                    <a:pt x="12" y="17"/>
                  </a:moveTo>
                  <a:cubicBezTo>
                    <a:pt x="31" y="17"/>
                    <a:pt x="31" y="17"/>
                    <a:pt x="31" y="17"/>
                  </a:cubicBezTo>
                  <a:cubicBezTo>
                    <a:pt x="31" y="7"/>
                    <a:pt x="31" y="7"/>
                    <a:pt x="31" y="7"/>
                  </a:cubicBezTo>
                  <a:cubicBezTo>
                    <a:pt x="31" y="5"/>
                    <a:pt x="31" y="3"/>
                    <a:pt x="31" y="3"/>
                  </a:cubicBezTo>
                  <a:cubicBezTo>
                    <a:pt x="31" y="2"/>
                    <a:pt x="30" y="2"/>
                    <a:pt x="30" y="2"/>
                  </a:cubicBezTo>
                  <a:cubicBezTo>
                    <a:pt x="29" y="1"/>
                    <a:pt x="28" y="1"/>
                    <a:pt x="27" y="1"/>
                  </a:cubicBezTo>
                  <a:cubicBezTo>
                    <a:pt x="25" y="1"/>
                    <a:pt x="25" y="1"/>
                    <a:pt x="25" y="1"/>
                  </a:cubicBezTo>
                  <a:cubicBezTo>
                    <a:pt x="25" y="0"/>
                    <a:pt x="25" y="0"/>
                    <a:pt x="25" y="0"/>
                  </a:cubicBezTo>
                  <a:cubicBezTo>
                    <a:pt x="43" y="0"/>
                    <a:pt x="43" y="0"/>
                    <a:pt x="43" y="0"/>
                  </a:cubicBezTo>
                  <a:cubicBezTo>
                    <a:pt x="43" y="1"/>
                    <a:pt x="43" y="1"/>
                    <a:pt x="43" y="1"/>
                  </a:cubicBezTo>
                  <a:cubicBezTo>
                    <a:pt x="42" y="1"/>
                    <a:pt x="42" y="1"/>
                    <a:pt x="42" y="1"/>
                  </a:cubicBezTo>
                  <a:cubicBezTo>
                    <a:pt x="41" y="1"/>
                    <a:pt x="40" y="1"/>
                    <a:pt x="39" y="2"/>
                  </a:cubicBezTo>
                  <a:cubicBezTo>
                    <a:pt x="38" y="2"/>
                    <a:pt x="38" y="2"/>
                    <a:pt x="37" y="3"/>
                  </a:cubicBezTo>
                  <a:cubicBezTo>
                    <a:pt x="37" y="4"/>
                    <a:pt x="37" y="5"/>
                    <a:pt x="37" y="7"/>
                  </a:cubicBezTo>
                  <a:cubicBezTo>
                    <a:pt x="37" y="31"/>
                    <a:pt x="37" y="31"/>
                    <a:pt x="37" y="31"/>
                  </a:cubicBezTo>
                  <a:cubicBezTo>
                    <a:pt x="37" y="33"/>
                    <a:pt x="37" y="34"/>
                    <a:pt x="37" y="34"/>
                  </a:cubicBezTo>
                  <a:cubicBezTo>
                    <a:pt x="38" y="35"/>
                    <a:pt x="38" y="35"/>
                    <a:pt x="39" y="36"/>
                  </a:cubicBezTo>
                  <a:cubicBezTo>
                    <a:pt x="40" y="36"/>
                    <a:pt x="41" y="36"/>
                    <a:pt x="42" y="36"/>
                  </a:cubicBezTo>
                  <a:cubicBezTo>
                    <a:pt x="43" y="36"/>
                    <a:pt x="43" y="36"/>
                    <a:pt x="43" y="36"/>
                  </a:cubicBezTo>
                  <a:cubicBezTo>
                    <a:pt x="43" y="37"/>
                    <a:pt x="43" y="37"/>
                    <a:pt x="43" y="37"/>
                  </a:cubicBezTo>
                  <a:cubicBezTo>
                    <a:pt x="25" y="37"/>
                    <a:pt x="25" y="37"/>
                    <a:pt x="25" y="37"/>
                  </a:cubicBezTo>
                  <a:cubicBezTo>
                    <a:pt x="25" y="36"/>
                    <a:pt x="25" y="36"/>
                    <a:pt x="25" y="36"/>
                  </a:cubicBezTo>
                  <a:cubicBezTo>
                    <a:pt x="27" y="36"/>
                    <a:pt x="27" y="36"/>
                    <a:pt x="27" y="36"/>
                  </a:cubicBezTo>
                  <a:cubicBezTo>
                    <a:pt x="29" y="36"/>
                    <a:pt x="30" y="36"/>
                    <a:pt x="31" y="35"/>
                  </a:cubicBezTo>
                  <a:cubicBezTo>
                    <a:pt x="31" y="34"/>
                    <a:pt x="31" y="33"/>
                    <a:pt x="31" y="31"/>
                  </a:cubicBezTo>
                  <a:cubicBezTo>
                    <a:pt x="31" y="19"/>
                    <a:pt x="31" y="19"/>
                    <a:pt x="31" y="19"/>
                  </a:cubicBezTo>
                  <a:cubicBezTo>
                    <a:pt x="12" y="19"/>
                    <a:pt x="12" y="19"/>
                    <a:pt x="12" y="19"/>
                  </a:cubicBezTo>
                  <a:cubicBezTo>
                    <a:pt x="12" y="31"/>
                    <a:pt x="12" y="31"/>
                    <a:pt x="12" y="31"/>
                  </a:cubicBezTo>
                  <a:cubicBezTo>
                    <a:pt x="12" y="33"/>
                    <a:pt x="12" y="34"/>
                    <a:pt x="13" y="34"/>
                  </a:cubicBezTo>
                  <a:cubicBezTo>
                    <a:pt x="13" y="35"/>
                    <a:pt x="13" y="35"/>
                    <a:pt x="14" y="36"/>
                  </a:cubicBezTo>
                  <a:cubicBezTo>
                    <a:pt x="15" y="36"/>
                    <a:pt x="16" y="36"/>
                    <a:pt x="17" y="36"/>
                  </a:cubicBezTo>
                  <a:cubicBezTo>
                    <a:pt x="18" y="36"/>
                    <a:pt x="18" y="36"/>
                    <a:pt x="18" y="36"/>
                  </a:cubicBezTo>
                  <a:cubicBezTo>
                    <a:pt x="18" y="37"/>
                    <a:pt x="18" y="37"/>
                    <a:pt x="18" y="37"/>
                  </a:cubicBezTo>
                  <a:cubicBezTo>
                    <a:pt x="0" y="37"/>
                    <a:pt x="0" y="37"/>
                    <a:pt x="0" y="37"/>
                  </a:cubicBezTo>
                  <a:cubicBezTo>
                    <a:pt x="0" y="36"/>
                    <a:pt x="0" y="36"/>
                    <a:pt x="0" y="36"/>
                  </a:cubicBezTo>
                  <a:cubicBezTo>
                    <a:pt x="2" y="36"/>
                    <a:pt x="2" y="36"/>
                    <a:pt x="2" y="36"/>
                  </a:cubicBezTo>
                  <a:cubicBezTo>
                    <a:pt x="4" y="36"/>
                    <a:pt x="5" y="36"/>
                    <a:pt x="6" y="35"/>
                  </a:cubicBezTo>
                  <a:cubicBezTo>
                    <a:pt x="6" y="34"/>
                    <a:pt x="6" y="33"/>
                    <a:pt x="6" y="31"/>
                  </a:cubicBezTo>
                  <a:cubicBezTo>
                    <a:pt x="6" y="7"/>
                    <a:pt x="6" y="7"/>
                    <a:pt x="6" y="7"/>
                  </a:cubicBezTo>
                  <a:cubicBezTo>
                    <a:pt x="6" y="5"/>
                    <a:pt x="6" y="3"/>
                    <a:pt x="6" y="3"/>
                  </a:cubicBezTo>
                  <a:cubicBezTo>
                    <a:pt x="6" y="2"/>
                    <a:pt x="5" y="2"/>
                    <a:pt x="5" y="2"/>
                  </a:cubicBezTo>
                  <a:cubicBezTo>
                    <a:pt x="4" y="1"/>
                    <a:pt x="3" y="1"/>
                    <a:pt x="2" y="1"/>
                  </a:cubicBezTo>
                  <a:cubicBezTo>
                    <a:pt x="0" y="1"/>
                    <a:pt x="0" y="1"/>
                    <a:pt x="0" y="1"/>
                  </a:cubicBezTo>
                  <a:cubicBezTo>
                    <a:pt x="0" y="0"/>
                    <a:pt x="0" y="0"/>
                    <a:pt x="0" y="0"/>
                  </a:cubicBezTo>
                  <a:cubicBezTo>
                    <a:pt x="18" y="0"/>
                    <a:pt x="18" y="0"/>
                    <a:pt x="18" y="0"/>
                  </a:cubicBezTo>
                  <a:cubicBezTo>
                    <a:pt x="18" y="1"/>
                    <a:pt x="18" y="1"/>
                    <a:pt x="18" y="1"/>
                  </a:cubicBezTo>
                  <a:cubicBezTo>
                    <a:pt x="17" y="1"/>
                    <a:pt x="17" y="1"/>
                    <a:pt x="17" y="1"/>
                  </a:cubicBezTo>
                  <a:cubicBezTo>
                    <a:pt x="16" y="1"/>
                    <a:pt x="15" y="1"/>
                    <a:pt x="14" y="2"/>
                  </a:cubicBezTo>
                  <a:cubicBezTo>
                    <a:pt x="13" y="2"/>
                    <a:pt x="13" y="2"/>
                    <a:pt x="13" y="3"/>
                  </a:cubicBezTo>
                  <a:cubicBezTo>
                    <a:pt x="12" y="4"/>
                    <a:pt x="12" y="5"/>
                    <a:pt x="12" y="7"/>
                  </a:cubicBezTo>
                  <a:lnTo>
                    <a:pt x="12" y="1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rgbClr val="FF0000"/>
                </a:solidFill>
                <a:latin typeface="微软雅黑" panose="020B0503020204020204" pitchFamily="34" charset="-122"/>
                <a:ea typeface="微软雅黑" panose="020B0503020204020204" pitchFamily="34" charset="-122"/>
              </a:endParaRPr>
            </a:p>
          </p:txBody>
        </p:sp>
        <p:sp>
          <p:nvSpPr>
            <p:cNvPr id="138" name="Freeform 26"/>
            <p:cNvSpPr/>
            <p:nvPr/>
          </p:nvSpPr>
          <p:spPr bwMode="auto">
            <a:xfrm>
              <a:off x="3017" y="2326"/>
              <a:ext cx="35" cy="71"/>
            </a:xfrm>
            <a:custGeom>
              <a:avLst/>
              <a:gdLst>
                <a:gd name="T0" fmla="*/ 18 w 18"/>
                <a:gd name="T1" fmla="*/ 36 h 37"/>
                <a:gd name="T2" fmla="*/ 18 w 18"/>
                <a:gd name="T3" fmla="*/ 37 h 37"/>
                <a:gd name="T4" fmla="*/ 0 w 18"/>
                <a:gd name="T5" fmla="*/ 37 h 37"/>
                <a:gd name="T6" fmla="*/ 0 w 18"/>
                <a:gd name="T7" fmla="*/ 36 h 37"/>
                <a:gd name="T8" fmla="*/ 2 w 18"/>
                <a:gd name="T9" fmla="*/ 36 h 37"/>
                <a:gd name="T10" fmla="*/ 5 w 18"/>
                <a:gd name="T11" fmla="*/ 35 h 37"/>
                <a:gd name="T12" fmla="*/ 6 w 18"/>
                <a:gd name="T13" fmla="*/ 31 h 37"/>
                <a:gd name="T14" fmla="*/ 6 w 18"/>
                <a:gd name="T15" fmla="*/ 7 h 37"/>
                <a:gd name="T16" fmla="*/ 6 w 18"/>
                <a:gd name="T17" fmla="*/ 3 h 37"/>
                <a:gd name="T18" fmla="*/ 4 w 18"/>
                <a:gd name="T19" fmla="*/ 2 h 37"/>
                <a:gd name="T20" fmla="*/ 2 w 18"/>
                <a:gd name="T21" fmla="*/ 1 h 37"/>
                <a:gd name="T22" fmla="*/ 0 w 18"/>
                <a:gd name="T23" fmla="*/ 1 h 37"/>
                <a:gd name="T24" fmla="*/ 0 w 18"/>
                <a:gd name="T25" fmla="*/ 0 h 37"/>
                <a:gd name="T26" fmla="*/ 18 w 18"/>
                <a:gd name="T27" fmla="*/ 0 h 37"/>
                <a:gd name="T28" fmla="*/ 18 w 18"/>
                <a:gd name="T29" fmla="*/ 1 h 37"/>
                <a:gd name="T30" fmla="*/ 16 w 18"/>
                <a:gd name="T31" fmla="*/ 1 h 37"/>
                <a:gd name="T32" fmla="*/ 13 w 18"/>
                <a:gd name="T33" fmla="*/ 2 h 37"/>
                <a:gd name="T34" fmla="*/ 12 w 18"/>
                <a:gd name="T35" fmla="*/ 7 h 37"/>
                <a:gd name="T36" fmla="*/ 12 w 18"/>
                <a:gd name="T37" fmla="*/ 31 h 37"/>
                <a:gd name="T38" fmla="*/ 12 w 18"/>
                <a:gd name="T39" fmla="*/ 34 h 37"/>
                <a:gd name="T40" fmla="*/ 13 w 18"/>
                <a:gd name="T41" fmla="*/ 36 h 37"/>
                <a:gd name="T42" fmla="*/ 16 w 18"/>
                <a:gd name="T43" fmla="*/ 36 h 37"/>
                <a:gd name="T44" fmla="*/ 18 w 18"/>
                <a:gd name="T45" fmla="*/ 36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8" h="37">
                  <a:moveTo>
                    <a:pt x="18" y="36"/>
                  </a:moveTo>
                  <a:cubicBezTo>
                    <a:pt x="18" y="37"/>
                    <a:pt x="18" y="37"/>
                    <a:pt x="18" y="37"/>
                  </a:cubicBezTo>
                  <a:cubicBezTo>
                    <a:pt x="0" y="37"/>
                    <a:pt x="0" y="37"/>
                    <a:pt x="0" y="37"/>
                  </a:cubicBezTo>
                  <a:cubicBezTo>
                    <a:pt x="0" y="36"/>
                    <a:pt x="0" y="36"/>
                    <a:pt x="0" y="36"/>
                  </a:cubicBezTo>
                  <a:cubicBezTo>
                    <a:pt x="2" y="36"/>
                    <a:pt x="2" y="36"/>
                    <a:pt x="2" y="36"/>
                  </a:cubicBezTo>
                  <a:cubicBezTo>
                    <a:pt x="3" y="36"/>
                    <a:pt x="5" y="36"/>
                    <a:pt x="5" y="35"/>
                  </a:cubicBezTo>
                  <a:cubicBezTo>
                    <a:pt x="6" y="34"/>
                    <a:pt x="6" y="33"/>
                    <a:pt x="6" y="31"/>
                  </a:cubicBezTo>
                  <a:cubicBezTo>
                    <a:pt x="6" y="7"/>
                    <a:pt x="6" y="7"/>
                    <a:pt x="6" y="7"/>
                  </a:cubicBezTo>
                  <a:cubicBezTo>
                    <a:pt x="6" y="5"/>
                    <a:pt x="6" y="4"/>
                    <a:pt x="6" y="3"/>
                  </a:cubicBezTo>
                  <a:cubicBezTo>
                    <a:pt x="5" y="2"/>
                    <a:pt x="5" y="2"/>
                    <a:pt x="4" y="2"/>
                  </a:cubicBezTo>
                  <a:cubicBezTo>
                    <a:pt x="4" y="1"/>
                    <a:pt x="3" y="1"/>
                    <a:pt x="2" y="1"/>
                  </a:cubicBezTo>
                  <a:cubicBezTo>
                    <a:pt x="0" y="1"/>
                    <a:pt x="0" y="1"/>
                    <a:pt x="0" y="1"/>
                  </a:cubicBezTo>
                  <a:cubicBezTo>
                    <a:pt x="0" y="0"/>
                    <a:pt x="0" y="0"/>
                    <a:pt x="0" y="0"/>
                  </a:cubicBezTo>
                  <a:cubicBezTo>
                    <a:pt x="18" y="0"/>
                    <a:pt x="18" y="0"/>
                    <a:pt x="18" y="0"/>
                  </a:cubicBezTo>
                  <a:cubicBezTo>
                    <a:pt x="18" y="1"/>
                    <a:pt x="18" y="1"/>
                    <a:pt x="18" y="1"/>
                  </a:cubicBezTo>
                  <a:cubicBezTo>
                    <a:pt x="16" y="1"/>
                    <a:pt x="16" y="1"/>
                    <a:pt x="16" y="1"/>
                  </a:cubicBezTo>
                  <a:cubicBezTo>
                    <a:pt x="15" y="1"/>
                    <a:pt x="13" y="1"/>
                    <a:pt x="13" y="2"/>
                  </a:cubicBezTo>
                  <a:cubicBezTo>
                    <a:pt x="12" y="3"/>
                    <a:pt x="12" y="4"/>
                    <a:pt x="12" y="7"/>
                  </a:cubicBezTo>
                  <a:cubicBezTo>
                    <a:pt x="12" y="31"/>
                    <a:pt x="12" y="31"/>
                    <a:pt x="12" y="31"/>
                  </a:cubicBezTo>
                  <a:cubicBezTo>
                    <a:pt x="12" y="33"/>
                    <a:pt x="12" y="34"/>
                    <a:pt x="12" y="34"/>
                  </a:cubicBezTo>
                  <a:cubicBezTo>
                    <a:pt x="12" y="35"/>
                    <a:pt x="13" y="35"/>
                    <a:pt x="13" y="36"/>
                  </a:cubicBezTo>
                  <a:cubicBezTo>
                    <a:pt x="14" y="36"/>
                    <a:pt x="15" y="36"/>
                    <a:pt x="16" y="36"/>
                  </a:cubicBezTo>
                  <a:lnTo>
                    <a:pt x="18" y="3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rgbClr val="FF0000"/>
                </a:solidFill>
                <a:latin typeface="微软雅黑" panose="020B0503020204020204" pitchFamily="34" charset="-122"/>
                <a:ea typeface="微软雅黑" panose="020B0503020204020204" pitchFamily="34" charset="-122"/>
              </a:endParaRPr>
            </a:p>
          </p:txBody>
        </p:sp>
        <p:sp>
          <p:nvSpPr>
            <p:cNvPr id="139" name="Freeform 27"/>
            <p:cNvSpPr/>
            <p:nvPr/>
          </p:nvSpPr>
          <p:spPr bwMode="auto">
            <a:xfrm>
              <a:off x="3052" y="2326"/>
              <a:ext cx="86" cy="73"/>
            </a:xfrm>
            <a:custGeom>
              <a:avLst/>
              <a:gdLst>
                <a:gd name="T0" fmla="*/ 0 w 45"/>
                <a:gd name="T1" fmla="*/ 0 h 38"/>
                <a:gd name="T2" fmla="*/ 11 w 45"/>
                <a:gd name="T3" fmla="*/ 0 h 38"/>
                <a:gd name="T4" fmla="*/ 36 w 45"/>
                <a:gd name="T5" fmla="*/ 28 h 38"/>
                <a:gd name="T6" fmla="*/ 36 w 45"/>
                <a:gd name="T7" fmla="*/ 6 h 38"/>
                <a:gd name="T8" fmla="*/ 35 w 45"/>
                <a:gd name="T9" fmla="*/ 2 h 38"/>
                <a:gd name="T10" fmla="*/ 32 w 45"/>
                <a:gd name="T11" fmla="*/ 1 h 38"/>
                <a:gd name="T12" fmla="*/ 30 w 45"/>
                <a:gd name="T13" fmla="*/ 1 h 38"/>
                <a:gd name="T14" fmla="*/ 30 w 45"/>
                <a:gd name="T15" fmla="*/ 0 h 38"/>
                <a:gd name="T16" fmla="*/ 45 w 45"/>
                <a:gd name="T17" fmla="*/ 0 h 38"/>
                <a:gd name="T18" fmla="*/ 45 w 45"/>
                <a:gd name="T19" fmla="*/ 1 h 38"/>
                <a:gd name="T20" fmla="*/ 43 w 45"/>
                <a:gd name="T21" fmla="*/ 1 h 38"/>
                <a:gd name="T22" fmla="*/ 39 w 45"/>
                <a:gd name="T23" fmla="*/ 2 h 38"/>
                <a:gd name="T24" fmla="*/ 39 w 45"/>
                <a:gd name="T25" fmla="*/ 6 h 38"/>
                <a:gd name="T26" fmla="*/ 39 w 45"/>
                <a:gd name="T27" fmla="*/ 38 h 38"/>
                <a:gd name="T28" fmla="*/ 38 w 45"/>
                <a:gd name="T29" fmla="*/ 38 h 38"/>
                <a:gd name="T30" fmla="*/ 11 w 45"/>
                <a:gd name="T31" fmla="*/ 8 h 38"/>
                <a:gd name="T32" fmla="*/ 11 w 45"/>
                <a:gd name="T33" fmla="*/ 31 h 38"/>
                <a:gd name="T34" fmla="*/ 11 w 45"/>
                <a:gd name="T35" fmla="*/ 35 h 38"/>
                <a:gd name="T36" fmla="*/ 15 w 45"/>
                <a:gd name="T37" fmla="*/ 36 h 38"/>
                <a:gd name="T38" fmla="*/ 16 w 45"/>
                <a:gd name="T39" fmla="*/ 36 h 38"/>
                <a:gd name="T40" fmla="*/ 16 w 45"/>
                <a:gd name="T41" fmla="*/ 37 h 38"/>
                <a:gd name="T42" fmla="*/ 2 w 45"/>
                <a:gd name="T43" fmla="*/ 37 h 38"/>
                <a:gd name="T44" fmla="*/ 2 w 45"/>
                <a:gd name="T45" fmla="*/ 36 h 38"/>
                <a:gd name="T46" fmla="*/ 3 w 45"/>
                <a:gd name="T47" fmla="*/ 36 h 38"/>
                <a:gd name="T48" fmla="*/ 7 w 45"/>
                <a:gd name="T49" fmla="*/ 35 h 38"/>
                <a:gd name="T50" fmla="*/ 8 w 45"/>
                <a:gd name="T51" fmla="*/ 31 h 38"/>
                <a:gd name="T52" fmla="*/ 8 w 45"/>
                <a:gd name="T53" fmla="*/ 5 h 38"/>
                <a:gd name="T54" fmla="*/ 5 w 45"/>
                <a:gd name="T55" fmla="*/ 2 h 38"/>
                <a:gd name="T56" fmla="*/ 2 w 45"/>
                <a:gd name="T57" fmla="*/ 1 h 38"/>
                <a:gd name="T58" fmla="*/ 0 w 45"/>
                <a:gd name="T59" fmla="*/ 1 h 38"/>
                <a:gd name="T60" fmla="*/ 0 w 45"/>
                <a:gd name="T61"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5" h="38">
                  <a:moveTo>
                    <a:pt x="0" y="0"/>
                  </a:moveTo>
                  <a:cubicBezTo>
                    <a:pt x="11" y="0"/>
                    <a:pt x="11" y="0"/>
                    <a:pt x="11" y="0"/>
                  </a:cubicBezTo>
                  <a:cubicBezTo>
                    <a:pt x="36" y="28"/>
                    <a:pt x="36" y="28"/>
                    <a:pt x="36" y="28"/>
                  </a:cubicBezTo>
                  <a:cubicBezTo>
                    <a:pt x="36" y="6"/>
                    <a:pt x="36" y="6"/>
                    <a:pt x="36" y="6"/>
                  </a:cubicBezTo>
                  <a:cubicBezTo>
                    <a:pt x="36" y="4"/>
                    <a:pt x="36" y="3"/>
                    <a:pt x="35" y="2"/>
                  </a:cubicBezTo>
                  <a:cubicBezTo>
                    <a:pt x="34" y="1"/>
                    <a:pt x="33" y="1"/>
                    <a:pt x="32" y="1"/>
                  </a:cubicBezTo>
                  <a:cubicBezTo>
                    <a:pt x="30" y="1"/>
                    <a:pt x="30" y="1"/>
                    <a:pt x="30" y="1"/>
                  </a:cubicBezTo>
                  <a:cubicBezTo>
                    <a:pt x="30" y="0"/>
                    <a:pt x="30" y="0"/>
                    <a:pt x="30" y="0"/>
                  </a:cubicBezTo>
                  <a:cubicBezTo>
                    <a:pt x="45" y="0"/>
                    <a:pt x="45" y="0"/>
                    <a:pt x="45" y="0"/>
                  </a:cubicBezTo>
                  <a:cubicBezTo>
                    <a:pt x="45" y="1"/>
                    <a:pt x="45" y="1"/>
                    <a:pt x="45" y="1"/>
                  </a:cubicBezTo>
                  <a:cubicBezTo>
                    <a:pt x="43" y="1"/>
                    <a:pt x="43" y="1"/>
                    <a:pt x="43" y="1"/>
                  </a:cubicBezTo>
                  <a:cubicBezTo>
                    <a:pt x="41" y="1"/>
                    <a:pt x="40" y="2"/>
                    <a:pt x="39" y="2"/>
                  </a:cubicBezTo>
                  <a:cubicBezTo>
                    <a:pt x="39" y="3"/>
                    <a:pt x="39" y="4"/>
                    <a:pt x="39" y="6"/>
                  </a:cubicBezTo>
                  <a:cubicBezTo>
                    <a:pt x="39" y="38"/>
                    <a:pt x="39" y="38"/>
                    <a:pt x="39" y="38"/>
                  </a:cubicBezTo>
                  <a:cubicBezTo>
                    <a:pt x="38" y="38"/>
                    <a:pt x="38" y="38"/>
                    <a:pt x="38" y="38"/>
                  </a:cubicBezTo>
                  <a:cubicBezTo>
                    <a:pt x="11" y="8"/>
                    <a:pt x="11" y="8"/>
                    <a:pt x="11" y="8"/>
                  </a:cubicBezTo>
                  <a:cubicBezTo>
                    <a:pt x="11" y="31"/>
                    <a:pt x="11" y="31"/>
                    <a:pt x="11" y="31"/>
                  </a:cubicBezTo>
                  <a:cubicBezTo>
                    <a:pt x="11" y="33"/>
                    <a:pt x="11" y="35"/>
                    <a:pt x="11" y="35"/>
                  </a:cubicBezTo>
                  <a:cubicBezTo>
                    <a:pt x="12" y="36"/>
                    <a:pt x="13" y="36"/>
                    <a:pt x="15" y="36"/>
                  </a:cubicBezTo>
                  <a:cubicBezTo>
                    <a:pt x="16" y="36"/>
                    <a:pt x="16" y="36"/>
                    <a:pt x="16" y="36"/>
                  </a:cubicBezTo>
                  <a:cubicBezTo>
                    <a:pt x="16" y="37"/>
                    <a:pt x="16" y="37"/>
                    <a:pt x="16" y="37"/>
                  </a:cubicBezTo>
                  <a:cubicBezTo>
                    <a:pt x="2" y="37"/>
                    <a:pt x="2" y="37"/>
                    <a:pt x="2" y="37"/>
                  </a:cubicBezTo>
                  <a:cubicBezTo>
                    <a:pt x="2" y="36"/>
                    <a:pt x="2" y="36"/>
                    <a:pt x="2" y="36"/>
                  </a:cubicBezTo>
                  <a:cubicBezTo>
                    <a:pt x="3" y="36"/>
                    <a:pt x="3" y="36"/>
                    <a:pt x="3" y="36"/>
                  </a:cubicBezTo>
                  <a:cubicBezTo>
                    <a:pt x="5" y="36"/>
                    <a:pt x="6" y="36"/>
                    <a:pt x="7" y="35"/>
                  </a:cubicBezTo>
                  <a:cubicBezTo>
                    <a:pt x="8" y="34"/>
                    <a:pt x="8" y="33"/>
                    <a:pt x="8" y="31"/>
                  </a:cubicBezTo>
                  <a:cubicBezTo>
                    <a:pt x="8" y="5"/>
                    <a:pt x="8" y="5"/>
                    <a:pt x="8" y="5"/>
                  </a:cubicBezTo>
                  <a:cubicBezTo>
                    <a:pt x="7" y="4"/>
                    <a:pt x="6" y="3"/>
                    <a:pt x="5" y="2"/>
                  </a:cubicBezTo>
                  <a:cubicBezTo>
                    <a:pt x="4" y="2"/>
                    <a:pt x="4" y="2"/>
                    <a:pt x="2" y="1"/>
                  </a:cubicBezTo>
                  <a:cubicBezTo>
                    <a:pt x="2" y="1"/>
                    <a:pt x="1" y="1"/>
                    <a:pt x="0" y="1"/>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rgbClr val="FF0000"/>
                </a:solidFill>
                <a:latin typeface="微软雅黑" panose="020B0503020204020204" pitchFamily="34" charset="-122"/>
                <a:ea typeface="微软雅黑" panose="020B0503020204020204" pitchFamily="34" charset="-122"/>
              </a:endParaRPr>
            </a:p>
          </p:txBody>
        </p:sp>
        <p:sp>
          <p:nvSpPr>
            <p:cNvPr id="140" name="Freeform 28"/>
            <p:cNvSpPr>
              <a:spLocks noEditPoints="1"/>
            </p:cNvSpPr>
            <p:nvPr/>
          </p:nvSpPr>
          <p:spPr bwMode="auto">
            <a:xfrm>
              <a:off x="3138" y="2324"/>
              <a:ext cx="84" cy="73"/>
            </a:xfrm>
            <a:custGeom>
              <a:avLst/>
              <a:gdLst>
                <a:gd name="T0" fmla="*/ 28 w 44"/>
                <a:gd name="T1" fmla="*/ 26 h 38"/>
                <a:gd name="T2" fmla="*/ 12 w 44"/>
                <a:gd name="T3" fmla="*/ 26 h 38"/>
                <a:gd name="T4" fmla="*/ 9 w 44"/>
                <a:gd name="T5" fmla="*/ 32 h 38"/>
                <a:gd name="T6" fmla="*/ 8 w 44"/>
                <a:gd name="T7" fmla="*/ 35 h 38"/>
                <a:gd name="T8" fmla="*/ 9 w 44"/>
                <a:gd name="T9" fmla="*/ 37 h 38"/>
                <a:gd name="T10" fmla="*/ 13 w 44"/>
                <a:gd name="T11" fmla="*/ 37 h 38"/>
                <a:gd name="T12" fmla="*/ 13 w 44"/>
                <a:gd name="T13" fmla="*/ 38 h 38"/>
                <a:gd name="T14" fmla="*/ 0 w 44"/>
                <a:gd name="T15" fmla="*/ 38 h 38"/>
                <a:gd name="T16" fmla="*/ 0 w 44"/>
                <a:gd name="T17" fmla="*/ 37 h 38"/>
                <a:gd name="T18" fmla="*/ 4 w 44"/>
                <a:gd name="T19" fmla="*/ 36 h 38"/>
                <a:gd name="T20" fmla="*/ 7 w 44"/>
                <a:gd name="T21" fmla="*/ 31 h 38"/>
                <a:gd name="T22" fmla="*/ 22 w 44"/>
                <a:gd name="T23" fmla="*/ 0 h 38"/>
                <a:gd name="T24" fmla="*/ 23 w 44"/>
                <a:gd name="T25" fmla="*/ 0 h 38"/>
                <a:gd name="T26" fmla="*/ 37 w 44"/>
                <a:gd name="T27" fmla="*/ 31 h 38"/>
                <a:gd name="T28" fmla="*/ 40 w 44"/>
                <a:gd name="T29" fmla="*/ 36 h 38"/>
                <a:gd name="T30" fmla="*/ 44 w 44"/>
                <a:gd name="T31" fmla="*/ 37 h 38"/>
                <a:gd name="T32" fmla="*/ 44 w 44"/>
                <a:gd name="T33" fmla="*/ 38 h 38"/>
                <a:gd name="T34" fmla="*/ 28 w 44"/>
                <a:gd name="T35" fmla="*/ 38 h 38"/>
                <a:gd name="T36" fmla="*/ 28 w 44"/>
                <a:gd name="T37" fmla="*/ 37 h 38"/>
                <a:gd name="T38" fmla="*/ 31 w 44"/>
                <a:gd name="T39" fmla="*/ 37 h 38"/>
                <a:gd name="T40" fmla="*/ 32 w 44"/>
                <a:gd name="T41" fmla="*/ 35 h 38"/>
                <a:gd name="T42" fmla="*/ 31 w 44"/>
                <a:gd name="T43" fmla="*/ 31 h 38"/>
                <a:gd name="T44" fmla="*/ 28 w 44"/>
                <a:gd name="T45" fmla="*/ 26 h 38"/>
                <a:gd name="T46" fmla="*/ 27 w 44"/>
                <a:gd name="T47" fmla="*/ 24 h 38"/>
                <a:gd name="T48" fmla="*/ 20 w 44"/>
                <a:gd name="T49" fmla="*/ 9 h 38"/>
                <a:gd name="T50" fmla="*/ 13 w 44"/>
                <a:gd name="T51" fmla="*/ 24 h 38"/>
                <a:gd name="T52" fmla="*/ 27 w 44"/>
                <a:gd name="T53" fmla="*/ 24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4" h="38">
                  <a:moveTo>
                    <a:pt x="28" y="26"/>
                  </a:moveTo>
                  <a:cubicBezTo>
                    <a:pt x="12" y="26"/>
                    <a:pt x="12" y="26"/>
                    <a:pt x="12" y="26"/>
                  </a:cubicBezTo>
                  <a:cubicBezTo>
                    <a:pt x="9" y="32"/>
                    <a:pt x="9" y="32"/>
                    <a:pt x="9" y="32"/>
                  </a:cubicBezTo>
                  <a:cubicBezTo>
                    <a:pt x="9" y="33"/>
                    <a:pt x="8" y="34"/>
                    <a:pt x="8" y="35"/>
                  </a:cubicBezTo>
                  <a:cubicBezTo>
                    <a:pt x="8" y="36"/>
                    <a:pt x="9" y="36"/>
                    <a:pt x="9" y="37"/>
                  </a:cubicBezTo>
                  <a:cubicBezTo>
                    <a:pt x="10" y="37"/>
                    <a:pt x="11" y="37"/>
                    <a:pt x="13" y="37"/>
                  </a:cubicBezTo>
                  <a:cubicBezTo>
                    <a:pt x="13" y="38"/>
                    <a:pt x="13" y="38"/>
                    <a:pt x="13" y="38"/>
                  </a:cubicBezTo>
                  <a:cubicBezTo>
                    <a:pt x="0" y="38"/>
                    <a:pt x="0" y="38"/>
                    <a:pt x="0" y="38"/>
                  </a:cubicBezTo>
                  <a:cubicBezTo>
                    <a:pt x="0" y="37"/>
                    <a:pt x="0" y="37"/>
                    <a:pt x="0" y="37"/>
                  </a:cubicBezTo>
                  <a:cubicBezTo>
                    <a:pt x="2" y="37"/>
                    <a:pt x="3" y="37"/>
                    <a:pt x="4" y="36"/>
                  </a:cubicBezTo>
                  <a:cubicBezTo>
                    <a:pt x="5" y="35"/>
                    <a:pt x="6" y="34"/>
                    <a:pt x="7" y="31"/>
                  </a:cubicBezTo>
                  <a:cubicBezTo>
                    <a:pt x="22" y="0"/>
                    <a:pt x="22" y="0"/>
                    <a:pt x="22" y="0"/>
                  </a:cubicBezTo>
                  <a:cubicBezTo>
                    <a:pt x="23" y="0"/>
                    <a:pt x="23" y="0"/>
                    <a:pt x="23" y="0"/>
                  </a:cubicBezTo>
                  <a:cubicBezTo>
                    <a:pt x="37" y="31"/>
                    <a:pt x="37" y="31"/>
                    <a:pt x="37" y="31"/>
                  </a:cubicBezTo>
                  <a:cubicBezTo>
                    <a:pt x="38" y="34"/>
                    <a:pt x="39" y="35"/>
                    <a:pt x="40" y="36"/>
                  </a:cubicBezTo>
                  <a:cubicBezTo>
                    <a:pt x="41" y="37"/>
                    <a:pt x="42" y="37"/>
                    <a:pt x="44" y="37"/>
                  </a:cubicBezTo>
                  <a:cubicBezTo>
                    <a:pt x="44" y="38"/>
                    <a:pt x="44" y="38"/>
                    <a:pt x="44" y="38"/>
                  </a:cubicBezTo>
                  <a:cubicBezTo>
                    <a:pt x="28" y="38"/>
                    <a:pt x="28" y="38"/>
                    <a:pt x="28" y="38"/>
                  </a:cubicBezTo>
                  <a:cubicBezTo>
                    <a:pt x="28" y="37"/>
                    <a:pt x="28" y="37"/>
                    <a:pt x="28" y="37"/>
                  </a:cubicBezTo>
                  <a:cubicBezTo>
                    <a:pt x="29" y="37"/>
                    <a:pt x="31" y="37"/>
                    <a:pt x="31" y="37"/>
                  </a:cubicBezTo>
                  <a:cubicBezTo>
                    <a:pt x="32" y="36"/>
                    <a:pt x="32" y="36"/>
                    <a:pt x="32" y="35"/>
                  </a:cubicBezTo>
                  <a:cubicBezTo>
                    <a:pt x="32" y="34"/>
                    <a:pt x="32" y="33"/>
                    <a:pt x="31" y="31"/>
                  </a:cubicBezTo>
                  <a:lnTo>
                    <a:pt x="28" y="26"/>
                  </a:lnTo>
                  <a:close/>
                  <a:moveTo>
                    <a:pt x="27" y="24"/>
                  </a:moveTo>
                  <a:cubicBezTo>
                    <a:pt x="20" y="9"/>
                    <a:pt x="20" y="9"/>
                    <a:pt x="20" y="9"/>
                  </a:cubicBezTo>
                  <a:cubicBezTo>
                    <a:pt x="13" y="24"/>
                    <a:pt x="13" y="24"/>
                    <a:pt x="13" y="24"/>
                  </a:cubicBezTo>
                  <a:lnTo>
                    <a:pt x="27" y="2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rgbClr val="FF0000"/>
                </a:solidFill>
                <a:latin typeface="微软雅黑" panose="020B0503020204020204" pitchFamily="34" charset="-122"/>
                <a:ea typeface="微软雅黑" panose="020B0503020204020204" pitchFamily="34" charset="-122"/>
              </a:endParaRPr>
            </a:p>
          </p:txBody>
        </p:sp>
        <p:sp>
          <p:nvSpPr>
            <p:cNvPr id="141" name="Freeform 29"/>
            <p:cNvSpPr/>
            <p:nvPr/>
          </p:nvSpPr>
          <p:spPr bwMode="auto">
            <a:xfrm>
              <a:off x="3245" y="2326"/>
              <a:ext cx="84" cy="73"/>
            </a:xfrm>
            <a:custGeom>
              <a:avLst/>
              <a:gdLst>
                <a:gd name="T0" fmla="*/ 29 w 44"/>
                <a:gd name="T1" fmla="*/ 1 h 38"/>
                <a:gd name="T2" fmla="*/ 29 w 44"/>
                <a:gd name="T3" fmla="*/ 0 h 38"/>
                <a:gd name="T4" fmla="*/ 44 w 44"/>
                <a:gd name="T5" fmla="*/ 0 h 38"/>
                <a:gd name="T6" fmla="*/ 44 w 44"/>
                <a:gd name="T7" fmla="*/ 1 h 38"/>
                <a:gd name="T8" fmla="*/ 42 w 44"/>
                <a:gd name="T9" fmla="*/ 1 h 38"/>
                <a:gd name="T10" fmla="*/ 38 w 44"/>
                <a:gd name="T11" fmla="*/ 3 h 38"/>
                <a:gd name="T12" fmla="*/ 38 w 44"/>
                <a:gd name="T13" fmla="*/ 7 h 38"/>
                <a:gd name="T14" fmla="*/ 38 w 44"/>
                <a:gd name="T15" fmla="*/ 22 h 38"/>
                <a:gd name="T16" fmla="*/ 36 w 44"/>
                <a:gd name="T17" fmla="*/ 31 h 38"/>
                <a:gd name="T18" fmla="*/ 32 w 44"/>
                <a:gd name="T19" fmla="*/ 36 h 38"/>
                <a:gd name="T20" fmla="*/ 22 w 44"/>
                <a:gd name="T21" fmla="*/ 38 h 38"/>
                <a:gd name="T22" fmla="*/ 12 w 44"/>
                <a:gd name="T23" fmla="*/ 36 h 38"/>
                <a:gd name="T24" fmla="*/ 7 w 44"/>
                <a:gd name="T25" fmla="*/ 30 h 38"/>
                <a:gd name="T26" fmla="*/ 6 w 44"/>
                <a:gd name="T27" fmla="*/ 21 h 38"/>
                <a:gd name="T28" fmla="*/ 6 w 44"/>
                <a:gd name="T29" fmla="*/ 7 h 38"/>
                <a:gd name="T30" fmla="*/ 5 w 44"/>
                <a:gd name="T31" fmla="*/ 2 h 38"/>
                <a:gd name="T32" fmla="*/ 1 w 44"/>
                <a:gd name="T33" fmla="*/ 1 h 38"/>
                <a:gd name="T34" fmla="*/ 0 w 44"/>
                <a:gd name="T35" fmla="*/ 1 h 38"/>
                <a:gd name="T36" fmla="*/ 0 w 44"/>
                <a:gd name="T37" fmla="*/ 0 h 38"/>
                <a:gd name="T38" fmla="*/ 18 w 44"/>
                <a:gd name="T39" fmla="*/ 0 h 38"/>
                <a:gd name="T40" fmla="*/ 18 w 44"/>
                <a:gd name="T41" fmla="*/ 1 h 38"/>
                <a:gd name="T42" fmla="*/ 16 w 44"/>
                <a:gd name="T43" fmla="*/ 1 h 38"/>
                <a:gd name="T44" fmla="*/ 12 w 44"/>
                <a:gd name="T45" fmla="*/ 3 h 38"/>
                <a:gd name="T46" fmla="*/ 12 w 44"/>
                <a:gd name="T47" fmla="*/ 7 h 38"/>
                <a:gd name="T48" fmla="*/ 12 w 44"/>
                <a:gd name="T49" fmla="*/ 23 h 38"/>
                <a:gd name="T50" fmla="*/ 12 w 44"/>
                <a:gd name="T51" fmla="*/ 28 h 38"/>
                <a:gd name="T52" fmla="*/ 14 w 44"/>
                <a:gd name="T53" fmla="*/ 32 h 38"/>
                <a:gd name="T54" fmla="*/ 17 w 44"/>
                <a:gd name="T55" fmla="*/ 35 h 38"/>
                <a:gd name="T56" fmla="*/ 22 w 44"/>
                <a:gd name="T57" fmla="*/ 36 h 38"/>
                <a:gd name="T58" fmla="*/ 29 w 44"/>
                <a:gd name="T59" fmla="*/ 34 h 38"/>
                <a:gd name="T60" fmla="*/ 34 w 44"/>
                <a:gd name="T61" fmla="*/ 30 h 38"/>
                <a:gd name="T62" fmla="*/ 35 w 44"/>
                <a:gd name="T63" fmla="*/ 22 h 38"/>
                <a:gd name="T64" fmla="*/ 35 w 44"/>
                <a:gd name="T65" fmla="*/ 7 h 38"/>
                <a:gd name="T66" fmla="*/ 34 w 44"/>
                <a:gd name="T67" fmla="*/ 2 h 38"/>
                <a:gd name="T68" fmla="*/ 31 w 44"/>
                <a:gd name="T69" fmla="*/ 1 h 38"/>
                <a:gd name="T70" fmla="*/ 29 w 44"/>
                <a:gd name="T71"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4" h="38">
                  <a:moveTo>
                    <a:pt x="29" y="1"/>
                  </a:moveTo>
                  <a:cubicBezTo>
                    <a:pt x="29" y="0"/>
                    <a:pt x="29" y="0"/>
                    <a:pt x="29" y="0"/>
                  </a:cubicBezTo>
                  <a:cubicBezTo>
                    <a:pt x="44" y="0"/>
                    <a:pt x="44" y="0"/>
                    <a:pt x="44" y="0"/>
                  </a:cubicBezTo>
                  <a:cubicBezTo>
                    <a:pt x="44" y="1"/>
                    <a:pt x="44" y="1"/>
                    <a:pt x="44" y="1"/>
                  </a:cubicBezTo>
                  <a:cubicBezTo>
                    <a:pt x="42" y="1"/>
                    <a:pt x="42" y="1"/>
                    <a:pt x="42" y="1"/>
                  </a:cubicBezTo>
                  <a:cubicBezTo>
                    <a:pt x="40" y="1"/>
                    <a:pt x="39" y="2"/>
                    <a:pt x="38" y="3"/>
                  </a:cubicBezTo>
                  <a:cubicBezTo>
                    <a:pt x="38" y="3"/>
                    <a:pt x="38" y="5"/>
                    <a:pt x="38" y="7"/>
                  </a:cubicBezTo>
                  <a:cubicBezTo>
                    <a:pt x="38" y="22"/>
                    <a:pt x="38" y="22"/>
                    <a:pt x="38" y="22"/>
                  </a:cubicBezTo>
                  <a:cubicBezTo>
                    <a:pt x="38" y="26"/>
                    <a:pt x="37" y="29"/>
                    <a:pt x="36" y="31"/>
                  </a:cubicBezTo>
                  <a:cubicBezTo>
                    <a:pt x="36" y="33"/>
                    <a:pt x="34" y="34"/>
                    <a:pt x="32" y="36"/>
                  </a:cubicBezTo>
                  <a:cubicBezTo>
                    <a:pt x="29" y="37"/>
                    <a:pt x="26" y="38"/>
                    <a:pt x="22" y="38"/>
                  </a:cubicBezTo>
                  <a:cubicBezTo>
                    <a:pt x="17" y="38"/>
                    <a:pt x="14" y="37"/>
                    <a:pt x="12" y="36"/>
                  </a:cubicBezTo>
                  <a:cubicBezTo>
                    <a:pt x="9" y="35"/>
                    <a:pt x="8" y="33"/>
                    <a:pt x="7" y="30"/>
                  </a:cubicBezTo>
                  <a:cubicBezTo>
                    <a:pt x="6" y="29"/>
                    <a:pt x="6" y="26"/>
                    <a:pt x="6" y="21"/>
                  </a:cubicBezTo>
                  <a:cubicBezTo>
                    <a:pt x="6" y="7"/>
                    <a:pt x="6" y="7"/>
                    <a:pt x="6" y="7"/>
                  </a:cubicBezTo>
                  <a:cubicBezTo>
                    <a:pt x="6" y="4"/>
                    <a:pt x="5" y="3"/>
                    <a:pt x="5" y="2"/>
                  </a:cubicBezTo>
                  <a:cubicBezTo>
                    <a:pt x="4" y="1"/>
                    <a:pt x="3" y="1"/>
                    <a:pt x="1" y="1"/>
                  </a:cubicBezTo>
                  <a:cubicBezTo>
                    <a:pt x="0" y="1"/>
                    <a:pt x="0" y="1"/>
                    <a:pt x="0" y="1"/>
                  </a:cubicBezTo>
                  <a:cubicBezTo>
                    <a:pt x="0" y="0"/>
                    <a:pt x="0" y="0"/>
                    <a:pt x="0" y="0"/>
                  </a:cubicBezTo>
                  <a:cubicBezTo>
                    <a:pt x="18" y="0"/>
                    <a:pt x="18" y="0"/>
                    <a:pt x="18" y="0"/>
                  </a:cubicBezTo>
                  <a:cubicBezTo>
                    <a:pt x="18" y="1"/>
                    <a:pt x="18" y="1"/>
                    <a:pt x="18" y="1"/>
                  </a:cubicBezTo>
                  <a:cubicBezTo>
                    <a:pt x="16" y="1"/>
                    <a:pt x="16" y="1"/>
                    <a:pt x="16" y="1"/>
                  </a:cubicBezTo>
                  <a:cubicBezTo>
                    <a:pt x="14" y="1"/>
                    <a:pt x="13" y="2"/>
                    <a:pt x="12" y="3"/>
                  </a:cubicBezTo>
                  <a:cubicBezTo>
                    <a:pt x="12" y="3"/>
                    <a:pt x="12" y="5"/>
                    <a:pt x="12" y="7"/>
                  </a:cubicBezTo>
                  <a:cubicBezTo>
                    <a:pt x="12" y="23"/>
                    <a:pt x="12" y="23"/>
                    <a:pt x="12" y="23"/>
                  </a:cubicBezTo>
                  <a:cubicBezTo>
                    <a:pt x="12" y="24"/>
                    <a:pt x="12" y="26"/>
                    <a:pt x="12" y="28"/>
                  </a:cubicBezTo>
                  <a:cubicBezTo>
                    <a:pt x="12" y="30"/>
                    <a:pt x="13" y="31"/>
                    <a:pt x="14" y="32"/>
                  </a:cubicBezTo>
                  <a:cubicBezTo>
                    <a:pt x="14" y="33"/>
                    <a:pt x="15" y="34"/>
                    <a:pt x="17" y="35"/>
                  </a:cubicBezTo>
                  <a:cubicBezTo>
                    <a:pt x="18" y="35"/>
                    <a:pt x="20" y="36"/>
                    <a:pt x="22" y="36"/>
                  </a:cubicBezTo>
                  <a:cubicBezTo>
                    <a:pt x="25" y="36"/>
                    <a:pt x="27" y="35"/>
                    <a:pt x="29" y="34"/>
                  </a:cubicBezTo>
                  <a:cubicBezTo>
                    <a:pt x="32" y="33"/>
                    <a:pt x="33" y="32"/>
                    <a:pt x="34" y="30"/>
                  </a:cubicBezTo>
                  <a:cubicBezTo>
                    <a:pt x="35" y="28"/>
                    <a:pt x="35" y="26"/>
                    <a:pt x="35" y="22"/>
                  </a:cubicBezTo>
                  <a:cubicBezTo>
                    <a:pt x="35" y="7"/>
                    <a:pt x="35" y="7"/>
                    <a:pt x="35" y="7"/>
                  </a:cubicBezTo>
                  <a:cubicBezTo>
                    <a:pt x="35" y="4"/>
                    <a:pt x="35" y="3"/>
                    <a:pt x="34" y="2"/>
                  </a:cubicBezTo>
                  <a:cubicBezTo>
                    <a:pt x="33" y="1"/>
                    <a:pt x="32" y="1"/>
                    <a:pt x="31" y="1"/>
                  </a:cubicBezTo>
                  <a:lnTo>
                    <a:pt x="29"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rgbClr val="FF0000"/>
                </a:solidFill>
                <a:latin typeface="微软雅黑" panose="020B0503020204020204" pitchFamily="34" charset="-122"/>
                <a:ea typeface="微软雅黑" panose="020B0503020204020204" pitchFamily="34" charset="-122"/>
              </a:endParaRPr>
            </a:p>
          </p:txBody>
        </p:sp>
        <p:sp>
          <p:nvSpPr>
            <p:cNvPr id="142" name="Freeform 30"/>
            <p:cNvSpPr/>
            <p:nvPr/>
          </p:nvSpPr>
          <p:spPr bwMode="auto">
            <a:xfrm>
              <a:off x="3327" y="2326"/>
              <a:ext cx="85" cy="73"/>
            </a:xfrm>
            <a:custGeom>
              <a:avLst/>
              <a:gdLst>
                <a:gd name="T0" fmla="*/ 0 w 45"/>
                <a:gd name="T1" fmla="*/ 0 h 38"/>
                <a:gd name="T2" fmla="*/ 11 w 45"/>
                <a:gd name="T3" fmla="*/ 0 h 38"/>
                <a:gd name="T4" fmla="*/ 36 w 45"/>
                <a:gd name="T5" fmla="*/ 28 h 38"/>
                <a:gd name="T6" fmla="*/ 36 w 45"/>
                <a:gd name="T7" fmla="*/ 6 h 38"/>
                <a:gd name="T8" fmla="*/ 35 w 45"/>
                <a:gd name="T9" fmla="*/ 2 h 38"/>
                <a:gd name="T10" fmla="*/ 32 w 45"/>
                <a:gd name="T11" fmla="*/ 1 h 38"/>
                <a:gd name="T12" fmla="*/ 30 w 45"/>
                <a:gd name="T13" fmla="*/ 1 h 38"/>
                <a:gd name="T14" fmla="*/ 30 w 45"/>
                <a:gd name="T15" fmla="*/ 0 h 38"/>
                <a:gd name="T16" fmla="*/ 45 w 45"/>
                <a:gd name="T17" fmla="*/ 0 h 38"/>
                <a:gd name="T18" fmla="*/ 45 w 45"/>
                <a:gd name="T19" fmla="*/ 1 h 38"/>
                <a:gd name="T20" fmla="*/ 43 w 45"/>
                <a:gd name="T21" fmla="*/ 1 h 38"/>
                <a:gd name="T22" fmla="*/ 39 w 45"/>
                <a:gd name="T23" fmla="*/ 2 h 38"/>
                <a:gd name="T24" fmla="*/ 39 w 45"/>
                <a:gd name="T25" fmla="*/ 6 h 38"/>
                <a:gd name="T26" fmla="*/ 39 w 45"/>
                <a:gd name="T27" fmla="*/ 38 h 38"/>
                <a:gd name="T28" fmla="*/ 38 w 45"/>
                <a:gd name="T29" fmla="*/ 38 h 38"/>
                <a:gd name="T30" fmla="*/ 10 w 45"/>
                <a:gd name="T31" fmla="*/ 8 h 38"/>
                <a:gd name="T32" fmla="*/ 10 w 45"/>
                <a:gd name="T33" fmla="*/ 31 h 38"/>
                <a:gd name="T34" fmla="*/ 11 w 45"/>
                <a:gd name="T35" fmla="*/ 35 h 38"/>
                <a:gd name="T36" fmla="*/ 15 w 45"/>
                <a:gd name="T37" fmla="*/ 36 h 38"/>
                <a:gd name="T38" fmla="*/ 16 w 45"/>
                <a:gd name="T39" fmla="*/ 36 h 38"/>
                <a:gd name="T40" fmla="*/ 16 w 45"/>
                <a:gd name="T41" fmla="*/ 37 h 38"/>
                <a:gd name="T42" fmla="*/ 2 w 45"/>
                <a:gd name="T43" fmla="*/ 37 h 38"/>
                <a:gd name="T44" fmla="*/ 2 w 45"/>
                <a:gd name="T45" fmla="*/ 36 h 38"/>
                <a:gd name="T46" fmla="*/ 3 w 45"/>
                <a:gd name="T47" fmla="*/ 36 h 38"/>
                <a:gd name="T48" fmla="*/ 7 w 45"/>
                <a:gd name="T49" fmla="*/ 35 h 38"/>
                <a:gd name="T50" fmla="*/ 8 w 45"/>
                <a:gd name="T51" fmla="*/ 31 h 38"/>
                <a:gd name="T52" fmla="*/ 8 w 45"/>
                <a:gd name="T53" fmla="*/ 5 h 38"/>
                <a:gd name="T54" fmla="*/ 5 w 45"/>
                <a:gd name="T55" fmla="*/ 2 h 38"/>
                <a:gd name="T56" fmla="*/ 2 w 45"/>
                <a:gd name="T57" fmla="*/ 1 h 38"/>
                <a:gd name="T58" fmla="*/ 0 w 45"/>
                <a:gd name="T59" fmla="*/ 1 h 38"/>
                <a:gd name="T60" fmla="*/ 0 w 45"/>
                <a:gd name="T61"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5" h="38">
                  <a:moveTo>
                    <a:pt x="0" y="0"/>
                  </a:moveTo>
                  <a:cubicBezTo>
                    <a:pt x="11" y="0"/>
                    <a:pt x="11" y="0"/>
                    <a:pt x="11" y="0"/>
                  </a:cubicBezTo>
                  <a:cubicBezTo>
                    <a:pt x="36" y="28"/>
                    <a:pt x="36" y="28"/>
                    <a:pt x="36" y="28"/>
                  </a:cubicBezTo>
                  <a:cubicBezTo>
                    <a:pt x="36" y="6"/>
                    <a:pt x="36" y="6"/>
                    <a:pt x="36" y="6"/>
                  </a:cubicBezTo>
                  <a:cubicBezTo>
                    <a:pt x="36" y="4"/>
                    <a:pt x="36" y="3"/>
                    <a:pt x="35" y="2"/>
                  </a:cubicBezTo>
                  <a:cubicBezTo>
                    <a:pt x="34" y="1"/>
                    <a:pt x="33" y="1"/>
                    <a:pt x="32" y="1"/>
                  </a:cubicBezTo>
                  <a:cubicBezTo>
                    <a:pt x="30" y="1"/>
                    <a:pt x="30" y="1"/>
                    <a:pt x="30" y="1"/>
                  </a:cubicBezTo>
                  <a:cubicBezTo>
                    <a:pt x="30" y="0"/>
                    <a:pt x="30" y="0"/>
                    <a:pt x="30" y="0"/>
                  </a:cubicBezTo>
                  <a:cubicBezTo>
                    <a:pt x="45" y="0"/>
                    <a:pt x="45" y="0"/>
                    <a:pt x="45" y="0"/>
                  </a:cubicBezTo>
                  <a:cubicBezTo>
                    <a:pt x="45" y="1"/>
                    <a:pt x="45" y="1"/>
                    <a:pt x="45" y="1"/>
                  </a:cubicBezTo>
                  <a:cubicBezTo>
                    <a:pt x="43" y="1"/>
                    <a:pt x="43" y="1"/>
                    <a:pt x="43" y="1"/>
                  </a:cubicBezTo>
                  <a:cubicBezTo>
                    <a:pt x="41" y="1"/>
                    <a:pt x="40" y="2"/>
                    <a:pt x="39" y="2"/>
                  </a:cubicBezTo>
                  <a:cubicBezTo>
                    <a:pt x="39" y="3"/>
                    <a:pt x="39" y="4"/>
                    <a:pt x="39" y="6"/>
                  </a:cubicBezTo>
                  <a:cubicBezTo>
                    <a:pt x="39" y="38"/>
                    <a:pt x="39" y="38"/>
                    <a:pt x="39" y="38"/>
                  </a:cubicBezTo>
                  <a:cubicBezTo>
                    <a:pt x="38" y="38"/>
                    <a:pt x="38" y="38"/>
                    <a:pt x="38" y="38"/>
                  </a:cubicBezTo>
                  <a:cubicBezTo>
                    <a:pt x="10" y="8"/>
                    <a:pt x="10" y="8"/>
                    <a:pt x="10" y="8"/>
                  </a:cubicBezTo>
                  <a:cubicBezTo>
                    <a:pt x="10" y="31"/>
                    <a:pt x="10" y="31"/>
                    <a:pt x="10" y="31"/>
                  </a:cubicBezTo>
                  <a:cubicBezTo>
                    <a:pt x="10" y="33"/>
                    <a:pt x="11" y="35"/>
                    <a:pt x="11" y="35"/>
                  </a:cubicBezTo>
                  <a:cubicBezTo>
                    <a:pt x="12" y="36"/>
                    <a:pt x="13" y="36"/>
                    <a:pt x="15" y="36"/>
                  </a:cubicBezTo>
                  <a:cubicBezTo>
                    <a:pt x="16" y="36"/>
                    <a:pt x="16" y="36"/>
                    <a:pt x="16" y="36"/>
                  </a:cubicBezTo>
                  <a:cubicBezTo>
                    <a:pt x="16" y="37"/>
                    <a:pt x="16" y="37"/>
                    <a:pt x="16" y="37"/>
                  </a:cubicBezTo>
                  <a:cubicBezTo>
                    <a:pt x="2" y="37"/>
                    <a:pt x="2" y="37"/>
                    <a:pt x="2" y="37"/>
                  </a:cubicBezTo>
                  <a:cubicBezTo>
                    <a:pt x="2" y="36"/>
                    <a:pt x="2" y="36"/>
                    <a:pt x="2" y="36"/>
                  </a:cubicBezTo>
                  <a:cubicBezTo>
                    <a:pt x="3" y="36"/>
                    <a:pt x="3" y="36"/>
                    <a:pt x="3" y="36"/>
                  </a:cubicBezTo>
                  <a:cubicBezTo>
                    <a:pt x="5" y="36"/>
                    <a:pt x="6" y="36"/>
                    <a:pt x="7" y="35"/>
                  </a:cubicBezTo>
                  <a:cubicBezTo>
                    <a:pt x="8" y="34"/>
                    <a:pt x="8" y="33"/>
                    <a:pt x="8" y="31"/>
                  </a:cubicBezTo>
                  <a:cubicBezTo>
                    <a:pt x="8" y="5"/>
                    <a:pt x="8" y="5"/>
                    <a:pt x="8" y="5"/>
                  </a:cubicBezTo>
                  <a:cubicBezTo>
                    <a:pt x="7" y="4"/>
                    <a:pt x="6" y="3"/>
                    <a:pt x="5" y="2"/>
                  </a:cubicBezTo>
                  <a:cubicBezTo>
                    <a:pt x="4" y="2"/>
                    <a:pt x="4" y="2"/>
                    <a:pt x="2" y="1"/>
                  </a:cubicBezTo>
                  <a:cubicBezTo>
                    <a:pt x="2" y="1"/>
                    <a:pt x="1" y="1"/>
                    <a:pt x="0" y="1"/>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rgbClr val="FF0000"/>
                </a:solidFill>
                <a:latin typeface="微软雅黑" panose="020B0503020204020204" pitchFamily="34" charset="-122"/>
                <a:ea typeface="微软雅黑" panose="020B0503020204020204" pitchFamily="34" charset="-122"/>
              </a:endParaRPr>
            </a:p>
          </p:txBody>
        </p:sp>
        <p:sp>
          <p:nvSpPr>
            <p:cNvPr id="143" name="Freeform 31"/>
            <p:cNvSpPr/>
            <p:nvPr/>
          </p:nvSpPr>
          <p:spPr bwMode="auto">
            <a:xfrm>
              <a:off x="3414" y="2326"/>
              <a:ext cx="35" cy="71"/>
            </a:xfrm>
            <a:custGeom>
              <a:avLst/>
              <a:gdLst>
                <a:gd name="T0" fmla="*/ 18 w 18"/>
                <a:gd name="T1" fmla="*/ 36 h 37"/>
                <a:gd name="T2" fmla="*/ 18 w 18"/>
                <a:gd name="T3" fmla="*/ 37 h 37"/>
                <a:gd name="T4" fmla="*/ 0 w 18"/>
                <a:gd name="T5" fmla="*/ 37 h 37"/>
                <a:gd name="T6" fmla="*/ 0 w 18"/>
                <a:gd name="T7" fmla="*/ 36 h 37"/>
                <a:gd name="T8" fmla="*/ 2 w 18"/>
                <a:gd name="T9" fmla="*/ 36 h 37"/>
                <a:gd name="T10" fmla="*/ 5 w 18"/>
                <a:gd name="T11" fmla="*/ 35 h 37"/>
                <a:gd name="T12" fmla="*/ 6 w 18"/>
                <a:gd name="T13" fmla="*/ 31 h 37"/>
                <a:gd name="T14" fmla="*/ 6 w 18"/>
                <a:gd name="T15" fmla="*/ 7 h 37"/>
                <a:gd name="T16" fmla="*/ 6 w 18"/>
                <a:gd name="T17" fmla="*/ 3 h 37"/>
                <a:gd name="T18" fmla="*/ 5 w 18"/>
                <a:gd name="T19" fmla="*/ 2 h 37"/>
                <a:gd name="T20" fmla="*/ 2 w 18"/>
                <a:gd name="T21" fmla="*/ 1 h 37"/>
                <a:gd name="T22" fmla="*/ 0 w 18"/>
                <a:gd name="T23" fmla="*/ 1 h 37"/>
                <a:gd name="T24" fmla="*/ 0 w 18"/>
                <a:gd name="T25" fmla="*/ 0 h 37"/>
                <a:gd name="T26" fmla="*/ 18 w 18"/>
                <a:gd name="T27" fmla="*/ 0 h 37"/>
                <a:gd name="T28" fmla="*/ 18 w 18"/>
                <a:gd name="T29" fmla="*/ 1 h 37"/>
                <a:gd name="T30" fmla="*/ 16 w 18"/>
                <a:gd name="T31" fmla="*/ 1 h 37"/>
                <a:gd name="T32" fmla="*/ 13 w 18"/>
                <a:gd name="T33" fmla="*/ 2 h 37"/>
                <a:gd name="T34" fmla="*/ 12 w 18"/>
                <a:gd name="T35" fmla="*/ 7 h 37"/>
                <a:gd name="T36" fmla="*/ 12 w 18"/>
                <a:gd name="T37" fmla="*/ 31 h 37"/>
                <a:gd name="T38" fmla="*/ 12 w 18"/>
                <a:gd name="T39" fmla="*/ 34 h 37"/>
                <a:gd name="T40" fmla="*/ 14 w 18"/>
                <a:gd name="T41" fmla="*/ 36 h 37"/>
                <a:gd name="T42" fmla="*/ 16 w 18"/>
                <a:gd name="T43" fmla="*/ 36 h 37"/>
                <a:gd name="T44" fmla="*/ 18 w 18"/>
                <a:gd name="T45" fmla="*/ 36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8" h="37">
                  <a:moveTo>
                    <a:pt x="18" y="36"/>
                  </a:moveTo>
                  <a:cubicBezTo>
                    <a:pt x="18" y="37"/>
                    <a:pt x="18" y="37"/>
                    <a:pt x="18" y="37"/>
                  </a:cubicBezTo>
                  <a:cubicBezTo>
                    <a:pt x="0" y="37"/>
                    <a:pt x="0" y="37"/>
                    <a:pt x="0" y="37"/>
                  </a:cubicBezTo>
                  <a:cubicBezTo>
                    <a:pt x="0" y="36"/>
                    <a:pt x="0" y="36"/>
                    <a:pt x="0" y="36"/>
                  </a:cubicBezTo>
                  <a:cubicBezTo>
                    <a:pt x="2" y="36"/>
                    <a:pt x="2" y="36"/>
                    <a:pt x="2" y="36"/>
                  </a:cubicBezTo>
                  <a:cubicBezTo>
                    <a:pt x="3" y="36"/>
                    <a:pt x="5" y="36"/>
                    <a:pt x="5" y="35"/>
                  </a:cubicBezTo>
                  <a:cubicBezTo>
                    <a:pt x="6" y="34"/>
                    <a:pt x="6" y="33"/>
                    <a:pt x="6" y="31"/>
                  </a:cubicBezTo>
                  <a:cubicBezTo>
                    <a:pt x="6" y="7"/>
                    <a:pt x="6" y="7"/>
                    <a:pt x="6" y="7"/>
                  </a:cubicBezTo>
                  <a:cubicBezTo>
                    <a:pt x="6" y="5"/>
                    <a:pt x="6" y="4"/>
                    <a:pt x="6" y="3"/>
                  </a:cubicBezTo>
                  <a:cubicBezTo>
                    <a:pt x="6" y="2"/>
                    <a:pt x="5" y="2"/>
                    <a:pt x="5" y="2"/>
                  </a:cubicBezTo>
                  <a:cubicBezTo>
                    <a:pt x="4" y="1"/>
                    <a:pt x="3" y="1"/>
                    <a:pt x="2" y="1"/>
                  </a:cubicBezTo>
                  <a:cubicBezTo>
                    <a:pt x="0" y="1"/>
                    <a:pt x="0" y="1"/>
                    <a:pt x="0" y="1"/>
                  </a:cubicBezTo>
                  <a:cubicBezTo>
                    <a:pt x="0" y="0"/>
                    <a:pt x="0" y="0"/>
                    <a:pt x="0" y="0"/>
                  </a:cubicBezTo>
                  <a:cubicBezTo>
                    <a:pt x="18" y="0"/>
                    <a:pt x="18" y="0"/>
                    <a:pt x="18" y="0"/>
                  </a:cubicBezTo>
                  <a:cubicBezTo>
                    <a:pt x="18" y="1"/>
                    <a:pt x="18" y="1"/>
                    <a:pt x="18" y="1"/>
                  </a:cubicBezTo>
                  <a:cubicBezTo>
                    <a:pt x="16" y="1"/>
                    <a:pt x="16" y="1"/>
                    <a:pt x="16" y="1"/>
                  </a:cubicBezTo>
                  <a:cubicBezTo>
                    <a:pt x="15" y="1"/>
                    <a:pt x="14" y="1"/>
                    <a:pt x="13" y="2"/>
                  </a:cubicBezTo>
                  <a:cubicBezTo>
                    <a:pt x="12" y="3"/>
                    <a:pt x="12" y="4"/>
                    <a:pt x="12" y="7"/>
                  </a:cubicBezTo>
                  <a:cubicBezTo>
                    <a:pt x="12" y="31"/>
                    <a:pt x="12" y="31"/>
                    <a:pt x="12" y="31"/>
                  </a:cubicBezTo>
                  <a:cubicBezTo>
                    <a:pt x="12" y="33"/>
                    <a:pt x="12" y="34"/>
                    <a:pt x="12" y="34"/>
                  </a:cubicBezTo>
                  <a:cubicBezTo>
                    <a:pt x="13" y="35"/>
                    <a:pt x="13" y="35"/>
                    <a:pt x="14" y="36"/>
                  </a:cubicBezTo>
                  <a:cubicBezTo>
                    <a:pt x="15" y="36"/>
                    <a:pt x="15" y="36"/>
                    <a:pt x="16" y="36"/>
                  </a:cubicBezTo>
                  <a:lnTo>
                    <a:pt x="18" y="3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rgbClr val="FF0000"/>
                </a:solidFill>
                <a:latin typeface="微软雅黑" panose="020B0503020204020204" pitchFamily="34" charset="-122"/>
                <a:ea typeface="微软雅黑" panose="020B0503020204020204" pitchFamily="34" charset="-122"/>
              </a:endParaRPr>
            </a:p>
          </p:txBody>
        </p:sp>
        <p:sp>
          <p:nvSpPr>
            <p:cNvPr id="144" name="Freeform 32"/>
            <p:cNvSpPr/>
            <p:nvPr/>
          </p:nvSpPr>
          <p:spPr bwMode="auto">
            <a:xfrm>
              <a:off x="3451" y="2326"/>
              <a:ext cx="84" cy="73"/>
            </a:xfrm>
            <a:custGeom>
              <a:avLst/>
              <a:gdLst>
                <a:gd name="T0" fmla="*/ 44 w 44"/>
                <a:gd name="T1" fmla="*/ 0 h 38"/>
                <a:gd name="T2" fmla="*/ 44 w 44"/>
                <a:gd name="T3" fmla="*/ 1 h 38"/>
                <a:gd name="T4" fmla="*/ 41 w 44"/>
                <a:gd name="T5" fmla="*/ 2 h 38"/>
                <a:gd name="T6" fmla="*/ 38 w 44"/>
                <a:gd name="T7" fmla="*/ 6 h 38"/>
                <a:gd name="T8" fmla="*/ 23 w 44"/>
                <a:gd name="T9" fmla="*/ 38 h 38"/>
                <a:gd name="T10" fmla="*/ 22 w 44"/>
                <a:gd name="T11" fmla="*/ 38 h 38"/>
                <a:gd name="T12" fmla="*/ 7 w 44"/>
                <a:gd name="T13" fmla="*/ 6 h 38"/>
                <a:gd name="T14" fmla="*/ 5 w 44"/>
                <a:gd name="T15" fmla="*/ 3 h 38"/>
                <a:gd name="T16" fmla="*/ 3 w 44"/>
                <a:gd name="T17" fmla="*/ 2 h 38"/>
                <a:gd name="T18" fmla="*/ 0 w 44"/>
                <a:gd name="T19" fmla="*/ 1 h 38"/>
                <a:gd name="T20" fmla="*/ 0 w 44"/>
                <a:gd name="T21" fmla="*/ 0 h 38"/>
                <a:gd name="T22" fmla="*/ 17 w 44"/>
                <a:gd name="T23" fmla="*/ 0 h 38"/>
                <a:gd name="T24" fmla="*/ 17 w 44"/>
                <a:gd name="T25" fmla="*/ 1 h 38"/>
                <a:gd name="T26" fmla="*/ 13 w 44"/>
                <a:gd name="T27" fmla="*/ 2 h 38"/>
                <a:gd name="T28" fmla="*/ 13 w 44"/>
                <a:gd name="T29" fmla="*/ 4 h 38"/>
                <a:gd name="T30" fmla="*/ 14 w 44"/>
                <a:gd name="T31" fmla="*/ 8 h 38"/>
                <a:gd name="T32" fmla="*/ 24 w 44"/>
                <a:gd name="T33" fmla="*/ 30 h 38"/>
                <a:gd name="T34" fmla="*/ 34 w 44"/>
                <a:gd name="T35" fmla="*/ 8 h 38"/>
                <a:gd name="T36" fmla="*/ 36 w 44"/>
                <a:gd name="T37" fmla="*/ 4 h 38"/>
                <a:gd name="T38" fmla="*/ 35 w 44"/>
                <a:gd name="T39" fmla="*/ 2 h 38"/>
                <a:gd name="T40" fmla="*/ 32 w 44"/>
                <a:gd name="T41" fmla="*/ 1 h 38"/>
                <a:gd name="T42" fmla="*/ 31 w 44"/>
                <a:gd name="T43" fmla="*/ 1 h 38"/>
                <a:gd name="T44" fmla="*/ 31 w 44"/>
                <a:gd name="T45" fmla="*/ 0 h 38"/>
                <a:gd name="T46" fmla="*/ 44 w 44"/>
                <a:gd name="T47"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4" h="38">
                  <a:moveTo>
                    <a:pt x="44" y="0"/>
                  </a:moveTo>
                  <a:cubicBezTo>
                    <a:pt x="44" y="1"/>
                    <a:pt x="44" y="1"/>
                    <a:pt x="44" y="1"/>
                  </a:cubicBezTo>
                  <a:cubicBezTo>
                    <a:pt x="42" y="1"/>
                    <a:pt x="41" y="2"/>
                    <a:pt x="41" y="2"/>
                  </a:cubicBezTo>
                  <a:cubicBezTo>
                    <a:pt x="39" y="3"/>
                    <a:pt x="39" y="5"/>
                    <a:pt x="38" y="6"/>
                  </a:cubicBezTo>
                  <a:cubicBezTo>
                    <a:pt x="23" y="38"/>
                    <a:pt x="23" y="38"/>
                    <a:pt x="23" y="38"/>
                  </a:cubicBezTo>
                  <a:cubicBezTo>
                    <a:pt x="22" y="38"/>
                    <a:pt x="22" y="38"/>
                    <a:pt x="22" y="38"/>
                  </a:cubicBezTo>
                  <a:cubicBezTo>
                    <a:pt x="7" y="6"/>
                    <a:pt x="7" y="6"/>
                    <a:pt x="7" y="6"/>
                  </a:cubicBezTo>
                  <a:cubicBezTo>
                    <a:pt x="6" y="4"/>
                    <a:pt x="5" y="3"/>
                    <a:pt x="5" y="3"/>
                  </a:cubicBezTo>
                  <a:cubicBezTo>
                    <a:pt x="5" y="2"/>
                    <a:pt x="4" y="2"/>
                    <a:pt x="3" y="2"/>
                  </a:cubicBezTo>
                  <a:cubicBezTo>
                    <a:pt x="3" y="1"/>
                    <a:pt x="2" y="1"/>
                    <a:pt x="0" y="1"/>
                  </a:cubicBezTo>
                  <a:cubicBezTo>
                    <a:pt x="0" y="0"/>
                    <a:pt x="0" y="0"/>
                    <a:pt x="0" y="0"/>
                  </a:cubicBezTo>
                  <a:cubicBezTo>
                    <a:pt x="17" y="0"/>
                    <a:pt x="17" y="0"/>
                    <a:pt x="17" y="0"/>
                  </a:cubicBezTo>
                  <a:cubicBezTo>
                    <a:pt x="17" y="1"/>
                    <a:pt x="17" y="1"/>
                    <a:pt x="17" y="1"/>
                  </a:cubicBezTo>
                  <a:cubicBezTo>
                    <a:pt x="15" y="1"/>
                    <a:pt x="14" y="1"/>
                    <a:pt x="13" y="2"/>
                  </a:cubicBezTo>
                  <a:cubicBezTo>
                    <a:pt x="13" y="2"/>
                    <a:pt x="13" y="3"/>
                    <a:pt x="13" y="4"/>
                  </a:cubicBezTo>
                  <a:cubicBezTo>
                    <a:pt x="13" y="4"/>
                    <a:pt x="13" y="6"/>
                    <a:pt x="14" y="8"/>
                  </a:cubicBezTo>
                  <a:cubicBezTo>
                    <a:pt x="24" y="30"/>
                    <a:pt x="24" y="30"/>
                    <a:pt x="24" y="30"/>
                  </a:cubicBezTo>
                  <a:cubicBezTo>
                    <a:pt x="34" y="8"/>
                    <a:pt x="34" y="8"/>
                    <a:pt x="34" y="8"/>
                  </a:cubicBezTo>
                  <a:cubicBezTo>
                    <a:pt x="35" y="6"/>
                    <a:pt x="36" y="5"/>
                    <a:pt x="36" y="4"/>
                  </a:cubicBezTo>
                  <a:cubicBezTo>
                    <a:pt x="36" y="3"/>
                    <a:pt x="35" y="3"/>
                    <a:pt x="35" y="2"/>
                  </a:cubicBezTo>
                  <a:cubicBezTo>
                    <a:pt x="34" y="2"/>
                    <a:pt x="33" y="1"/>
                    <a:pt x="32" y="1"/>
                  </a:cubicBezTo>
                  <a:cubicBezTo>
                    <a:pt x="32" y="1"/>
                    <a:pt x="31" y="1"/>
                    <a:pt x="31" y="1"/>
                  </a:cubicBezTo>
                  <a:cubicBezTo>
                    <a:pt x="31" y="0"/>
                    <a:pt x="31" y="0"/>
                    <a:pt x="31" y="0"/>
                  </a:cubicBezTo>
                  <a:lnTo>
                    <a:pt x="4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rgbClr val="FF0000"/>
                </a:solidFill>
                <a:latin typeface="微软雅黑" panose="020B0503020204020204" pitchFamily="34" charset="-122"/>
                <a:ea typeface="微软雅黑" panose="020B0503020204020204" pitchFamily="34" charset="-122"/>
              </a:endParaRPr>
            </a:p>
          </p:txBody>
        </p:sp>
        <p:sp>
          <p:nvSpPr>
            <p:cNvPr id="145" name="Freeform 33"/>
            <p:cNvSpPr/>
            <p:nvPr/>
          </p:nvSpPr>
          <p:spPr bwMode="auto">
            <a:xfrm>
              <a:off x="3537" y="2326"/>
              <a:ext cx="66" cy="71"/>
            </a:xfrm>
            <a:custGeom>
              <a:avLst/>
              <a:gdLst>
                <a:gd name="T0" fmla="*/ 12 w 35"/>
                <a:gd name="T1" fmla="*/ 2 h 37"/>
                <a:gd name="T2" fmla="*/ 12 w 35"/>
                <a:gd name="T3" fmla="*/ 17 h 37"/>
                <a:gd name="T4" fmla="*/ 21 w 35"/>
                <a:gd name="T5" fmla="*/ 17 h 37"/>
                <a:gd name="T6" fmla="*/ 26 w 35"/>
                <a:gd name="T7" fmla="*/ 16 h 37"/>
                <a:gd name="T8" fmla="*/ 27 w 35"/>
                <a:gd name="T9" fmla="*/ 11 h 37"/>
                <a:gd name="T10" fmla="*/ 28 w 35"/>
                <a:gd name="T11" fmla="*/ 11 h 37"/>
                <a:gd name="T12" fmla="*/ 28 w 35"/>
                <a:gd name="T13" fmla="*/ 24 h 37"/>
                <a:gd name="T14" fmla="*/ 27 w 35"/>
                <a:gd name="T15" fmla="*/ 24 h 37"/>
                <a:gd name="T16" fmla="*/ 27 w 35"/>
                <a:gd name="T17" fmla="*/ 21 h 37"/>
                <a:gd name="T18" fmla="*/ 25 w 35"/>
                <a:gd name="T19" fmla="*/ 19 h 37"/>
                <a:gd name="T20" fmla="*/ 21 w 35"/>
                <a:gd name="T21" fmla="*/ 19 h 37"/>
                <a:gd name="T22" fmla="*/ 12 w 35"/>
                <a:gd name="T23" fmla="*/ 19 h 37"/>
                <a:gd name="T24" fmla="*/ 12 w 35"/>
                <a:gd name="T25" fmla="*/ 31 h 37"/>
                <a:gd name="T26" fmla="*/ 12 w 35"/>
                <a:gd name="T27" fmla="*/ 34 h 37"/>
                <a:gd name="T28" fmla="*/ 13 w 35"/>
                <a:gd name="T29" fmla="*/ 35 h 37"/>
                <a:gd name="T30" fmla="*/ 15 w 35"/>
                <a:gd name="T31" fmla="*/ 35 h 37"/>
                <a:gd name="T32" fmla="*/ 22 w 35"/>
                <a:gd name="T33" fmla="*/ 35 h 37"/>
                <a:gd name="T34" fmla="*/ 27 w 35"/>
                <a:gd name="T35" fmla="*/ 35 h 37"/>
                <a:gd name="T36" fmla="*/ 30 w 35"/>
                <a:gd name="T37" fmla="*/ 33 h 37"/>
                <a:gd name="T38" fmla="*/ 34 w 35"/>
                <a:gd name="T39" fmla="*/ 28 h 37"/>
                <a:gd name="T40" fmla="*/ 35 w 35"/>
                <a:gd name="T41" fmla="*/ 28 h 37"/>
                <a:gd name="T42" fmla="*/ 32 w 35"/>
                <a:gd name="T43" fmla="*/ 37 h 37"/>
                <a:gd name="T44" fmla="*/ 0 w 35"/>
                <a:gd name="T45" fmla="*/ 37 h 37"/>
                <a:gd name="T46" fmla="*/ 0 w 35"/>
                <a:gd name="T47" fmla="*/ 36 h 37"/>
                <a:gd name="T48" fmla="*/ 2 w 35"/>
                <a:gd name="T49" fmla="*/ 36 h 37"/>
                <a:gd name="T50" fmla="*/ 4 w 35"/>
                <a:gd name="T51" fmla="*/ 36 h 37"/>
                <a:gd name="T52" fmla="*/ 6 w 35"/>
                <a:gd name="T53" fmla="*/ 34 h 37"/>
                <a:gd name="T54" fmla="*/ 6 w 35"/>
                <a:gd name="T55" fmla="*/ 31 h 37"/>
                <a:gd name="T56" fmla="*/ 6 w 35"/>
                <a:gd name="T57" fmla="*/ 7 h 37"/>
                <a:gd name="T58" fmla="*/ 5 w 35"/>
                <a:gd name="T59" fmla="*/ 2 h 37"/>
                <a:gd name="T60" fmla="*/ 2 w 35"/>
                <a:gd name="T61" fmla="*/ 1 h 37"/>
                <a:gd name="T62" fmla="*/ 0 w 35"/>
                <a:gd name="T63" fmla="*/ 1 h 37"/>
                <a:gd name="T64" fmla="*/ 0 w 35"/>
                <a:gd name="T65" fmla="*/ 0 h 37"/>
                <a:gd name="T66" fmla="*/ 32 w 35"/>
                <a:gd name="T67" fmla="*/ 0 h 37"/>
                <a:gd name="T68" fmla="*/ 32 w 35"/>
                <a:gd name="T69" fmla="*/ 8 h 37"/>
                <a:gd name="T70" fmla="*/ 31 w 35"/>
                <a:gd name="T71" fmla="*/ 8 h 37"/>
                <a:gd name="T72" fmla="*/ 30 w 35"/>
                <a:gd name="T73" fmla="*/ 4 h 37"/>
                <a:gd name="T74" fmla="*/ 27 w 35"/>
                <a:gd name="T75" fmla="*/ 3 h 37"/>
                <a:gd name="T76" fmla="*/ 23 w 35"/>
                <a:gd name="T77" fmla="*/ 2 h 37"/>
                <a:gd name="T78" fmla="*/ 12 w 35"/>
                <a:gd name="T79" fmla="*/ 2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 h="37">
                  <a:moveTo>
                    <a:pt x="12" y="2"/>
                  </a:moveTo>
                  <a:cubicBezTo>
                    <a:pt x="12" y="17"/>
                    <a:pt x="12" y="17"/>
                    <a:pt x="12" y="17"/>
                  </a:cubicBezTo>
                  <a:cubicBezTo>
                    <a:pt x="21" y="17"/>
                    <a:pt x="21" y="17"/>
                    <a:pt x="21" y="17"/>
                  </a:cubicBezTo>
                  <a:cubicBezTo>
                    <a:pt x="23" y="17"/>
                    <a:pt x="25" y="16"/>
                    <a:pt x="26" y="16"/>
                  </a:cubicBezTo>
                  <a:cubicBezTo>
                    <a:pt x="27" y="15"/>
                    <a:pt x="27" y="14"/>
                    <a:pt x="27" y="11"/>
                  </a:cubicBezTo>
                  <a:cubicBezTo>
                    <a:pt x="28" y="11"/>
                    <a:pt x="28" y="11"/>
                    <a:pt x="28" y="11"/>
                  </a:cubicBezTo>
                  <a:cubicBezTo>
                    <a:pt x="28" y="24"/>
                    <a:pt x="28" y="24"/>
                    <a:pt x="28" y="24"/>
                  </a:cubicBezTo>
                  <a:cubicBezTo>
                    <a:pt x="27" y="24"/>
                    <a:pt x="27" y="24"/>
                    <a:pt x="27" y="24"/>
                  </a:cubicBezTo>
                  <a:cubicBezTo>
                    <a:pt x="27" y="23"/>
                    <a:pt x="27" y="21"/>
                    <a:pt x="27" y="21"/>
                  </a:cubicBezTo>
                  <a:cubicBezTo>
                    <a:pt x="26" y="20"/>
                    <a:pt x="26" y="20"/>
                    <a:pt x="25" y="19"/>
                  </a:cubicBezTo>
                  <a:cubicBezTo>
                    <a:pt x="24" y="19"/>
                    <a:pt x="23" y="19"/>
                    <a:pt x="21" y="19"/>
                  </a:cubicBezTo>
                  <a:cubicBezTo>
                    <a:pt x="12" y="19"/>
                    <a:pt x="12" y="19"/>
                    <a:pt x="12" y="19"/>
                  </a:cubicBezTo>
                  <a:cubicBezTo>
                    <a:pt x="12" y="31"/>
                    <a:pt x="12" y="31"/>
                    <a:pt x="12" y="31"/>
                  </a:cubicBezTo>
                  <a:cubicBezTo>
                    <a:pt x="12" y="33"/>
                    <a:pt x="12" y="34"/>
                    <a:pt x="12" y="34"/>
                  </a:cubicBezTo>
                  <a:cubicBezTo>
                    <a:pt x="12" y="34"/>
                    <a:pt x="13" y="35"/>
                    <a:pt x="13" y="35"/>
                  </a:cubicBezTo>
                  <a:cubicBezTo>
                    <a:pt x="13" y="35"/>
                    <a:pt x="14" y="35"/>
                    <a:pt x="15" y="35"/>
                  </a:cubicBezTo>
                  <a:cubicBezTo>
                    <a:pt x="22" y="35"/>
                    <a:pt x="22" y="35"/>
                    <a:pt x="22" y="35"/>
                  </a:cubicBezTo>
                  <a:cubicBezTo>
                    <a:pt x="25" y="35"/>
                    <a:pt x="26" y="35"/>
                    <a:pt x="27" y="35"/>
                  </a:cubicBezTo>
                  <a:cubicBezTo>
                    <a:pt x="28" y="35"/>
                    <a:pt x="29" y="34"/>
                    <a:pt x="30" y="33"/>
                  </a:cubicBezTo>
                  <a:cubicBezTo>
                    <a:pt x="32" y="32"/>
                    <a:pt x="33" y="30"/>
                    <a:pt x="34" y="28"/>
                  </a:cubicBezTo>
                  <a:cubicBezTo>
                    <a:pt x="35" y="28"/>
                    <a:pt x="35" y="28"/>
                    <a:pt x="35" y="28"/>
                  </a:cubicBezTo>
                  <a:cubicBezTo>
                    <a:pt x="32" y="37"/>
                    <a:pt x="32" y="37"/>
                    <a:pt x="32" y="37"/>
                  </a:cubicBezTo>
                  <a:cubicBezTo>
                    <a:pt x="0" y="37"/>
                    <a:pt x="0" y="37"/>
                    <a:pt x="0" y="37"/>
                  </a:cubicBezTo>
                  <a:cubicBezTo>
                    <a:pt x="0" y="36"/>
                    <a:pt x="0" y="36"/>
                    <a:pt x="0" y="36"/>
                  </a:cubicBezTo>
                  <a:cubicBezTo>
                    <a:pt x="2" y="36"/>
                    <a:pt x="2" y="36"/>
                    <a:pt x="2" y="36"/>
                  </a:cubicBezTo>
                  <a:cubicBezTo>
                    <a:pt x="3" y="36"/>
                    <a:pt x="4" y="36"/>
                    <a:pt x="4" y="36"/>
                  </a:cubicBezTo>
                  <a:cubicBezTo>
                    <a:pt x="5" y="35"/>
                    <a:pt x="6" y="35"/>
                    <a:pt x="6" y="34"/>
                  </a:cubicBezTo>
                  <a:cubicBezTo>
                    <a:pt x="6" y="34"/>
                    <a:pt x="6" y="33"/>
                    <a:pt x="6" y="31"/>
                  </a:cubicBezTo>
                  <a:cubicBezTo>
                    <a:pt x="6" y="7"/>
                    <a:pt x="6" y="7"/>
                    <a:pt x="6" y="7"/>
                  </a:cubicBezTo>
                  <a:cubicBezTo>
                    <a:pt x="6" y="4"/>
                    <a:pt x="6" y="3"/>
                    <a:pt x="5" y="2"/>
                  </a:cubicBezTo>
                  <a:cubicBezTo>
                    <a:pt x="5" y="1"/>
                    <a:pt x="3" y="1"/>
                    <a:pt x="2" y="1"/>
                  </a:cubicBezTo>
                  <a:cubicBezTo>
                    <a:pt x="0" y="1"/>
                    <a:pt x="0" y="1"/>
                    <a:pt x="0" y="1"/>
                  </a:cubicBezTo>
                  <a:cubicBezTo>
                    <a:pt x="0" y="0"/>
                    <a:pt x="0" y="0"/>
                    <a:pt x="0" y="0"/>
                  </a:cubicBezTo>
                  <a:cubicBezTo>
                    <a:pt x="32" y="0"/>
                    <a:pt x="32" y="0"/>
                    <a:pt x="32" y="0"/>
                  </a:cubicBezTo>
                  <a:cubicBezTo>
                    <a:pt x="32" y="8"/>
                    <a:pt x="32" y="8"/>
                    <a:pt x="32" y="8"/>
                  </a:cubicBezTo>
                  <a:cubicBezTo>
                    <a:pt x="31" y="8"/>
                    <a:pt x="31" y="8"/>
                    <a:pt x="31" y="8"/>
                  </a:cubicBezTo>
                  <a:cubicBezTo>
                    <a:pt x="31" y="6"/>
                    <a:pt x="30" y="5"/>
                    <a:pt x="30" y="4"/>
                  </a:cubicBezTo>
                  <a:cubicBezTo>
                    <a:pt x="29" y="3"/>
                    <a:pt x="28" y="3"/>
                    <a:pt x="27" y="3"/>
                  </a:cubicBezTo>
                  <a:cubicBezTo>
                    <a:pt x="27" y="2"/>
                    <a:pt x="25" y="2"/>
                    <a:pt x="23" y="2"/>
                  </a:cubicBezTo>
                  <a:lnTo>
                    <a:pt x="12"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rgbClr val="FF0000"/>
                </a:solidFill>
                <a:latin typeface="微软雅黑" panose="020B0503020204020204" pitchFamily="34" charset="-122"/>
                <a:ea typeface="微软雅黑" panose="020B0503020204020204" pitchFamily="34" charset="-122"/>
              </a:endParaRPr>
            </a:p>
          </p:txBody>
        </p:sp>
        <p:sp>
          <p:nvSpPr>
            <p:cNvPr id="146" name="Freeform 34"/>
            <p:cNvSpPr>
              <a:spLocks noEditPoints="1"/>
            </p:cNvSpPr>
            <p:nvPr/>
          </p:nvSpPr>
          <p:spPr bwMode="auto">
            <a:xfrm>
              <a:off x="3607" y="2326"/>
              <a:ext cx="78" cy="71"/>
            </a:xfrm>
            <a:custGeom>
              <a:avLst/>
              <a:gdLst>
                <a:gd name="T0" fmla="*/ 41 w 41"/>
                <a:gd name="T1" fmla="*/ 37 h 37"/>
                <a:gd name="T2" fmla="*/ 30 w 41"/>
                <a:gd name="T3" fmla="*/ 37 h 37"/>
                <a:gd name="T4" fmla="*/ 16 w 41"/>
                <a:gd name="T5" fmla="*/ 20 h 37"/>
                <a:gd name="T6" fmla="*/ 14 w 41"/>
                <a:gd name="T7" fmla="*/ 20 h 37"/>
                <a:gd name="T8" fmla="*/ 13 w 41"/>
                <a:gd name="T9" fmla="*/ 20 h 37"/>
                <a:gd name="T10" fmla="*/ 12 w 41"/>
                <a:gd name="T11" fmla="*/ 20 h 37"/>
                <a:gd name="T12" fmla="*/ 12 w 41"/>
                <a:gd name="T13" fmla="*/ 31 h 37"/>
                <a:gd name="T14" fmla="*/ 13 w 41"/>
                <a:gd name="T15" fmla="*/ 35 h 37"/>
                <a:gd name="T16" fmla="*/ 16 w 41"/>
                <a:gd name="T17" fmla="*/ 36 h 37"/>
                <a:gd name="T18" fmla="*/ 18 w 41"/>
                <a:gd name="T19" fmla="*/ 36 h 37"/>
                <a:gd name="T20" fmla="*/ 18 w 41"/>
                <a:gd name="T21" fmla="*/ 37 h 37"/>
                <a:gd name="T22" fmla="*/ 0 w 41"/>
                <a:gd name="T23" fmla="*/ 37 h 37"/>
                <a:gd name="T24" fmla="*/ 0 w 41"/>
                <a:gd name="T25" fmla="*/ 36 h 37"/>
                <a:gd name="T26" fmla="*/ 2 w 41"/>
                <a:gd name="T27" fmla="*/ 36 h 37"/>
                <a:gd name="T28" fmla="*/ 6 w 41"/>
                <a:gd name="T29" fmla="*/ 35 h 37"/>
                <a:gd name="T30" fmla="*/ 6 w 41"/>
                <a:gd name="T31" fmla="*/ 31 h 37"/>
                <a:gd name="T32" fmla="*/ 6 w 41"/>
                <a:gd name="T33" fmla="*/ 7 h 37"/>
                <a:gd name="T34" fmla="*/ 5 w 41"/>
                <a:gd name="T35" fmla="*/ 2 h 37"/>
                <a:gd name="T36" fmla="*/ 2 w 41"/>
                <a:gd name="T37" fmla="*/ 1 h 37"/>
                <a:gd name="T38" fmla="*/ 0 w 41"/>
                <a:gd name="T39" fmla="*/ 1 h 37"/>
                <a:gd name="T40" fmla="*/ 0 w 41"/>
                <a:gd name="T41" fmla="*/ 0 h 37"/>
                <a:gd name="T42" fmla="*/ 15 w 41"/>
                <a:gd name="T43" fmla="*/ 0 h 37"/>
                <a:gd name="T44" fmla="*/ 25 w 41"/>
                <a:gd name="T45" fmla="*/ 1 h 37"/>
                <a:gd name="T46" fmla="*/ 30 w 41"/>
                <a:gd name="T47" fmla="*/ 4 h 37"/>
                <a:gd name="T48" fmla="*/ 32 w 41"/>
                <a:gd name="T49" fmla="*/ 10 h 37"/>
                <a:gd name="T50" fmla="*/ 30 w 41"/>
                <a:gd name="T51" fmla="*/ 16 h 37"/>
                <a:gd name="T52" fmla="*/ 22 w 41"/>
                <a:gd name="T53" fmla="*/ 19 h 37"/>
                <a:gd name="T54" fmla="*/ 31 w 41"/>
                <a:gd name="T55" fmla="*/ 30 h 37"/>
                <a:gd name="T56" fmla="*/ 36 w 41"/>
                <a:gd name="T57" fmla="*/ 35 h 37"/>
                <a:gd name="T58" fmla="*/ 41 w 41"/>
                <a:gd name="T59" fmla="*/ 36 h 37"/>
                <a:gd name="T60" fmla="*/ 41 w 41"/>
                <a:gd name="T61" fmla="*/ 37 h 37"/>
                <a:gd name="T62" fmla="*/ 12 w 41"/>
                <a:gd name="T63" fmla="*/ 18 h 37"/>
                <a:gd name="T64" fmla="*/ 13 w 41"/>
                <a:gd name="T65" fmla="*/ 18 h 37"/>
                <a:gd name="T66" fmla="*/ 14 w 41"/>
                <a:gd name="T67" fmla="*/ 18 h 37"/>
                <a:gd name="T68" fmla="*/ 23 w 41"/>
                <a:gd name="T69" fmla="*/ 16 h 37"/>
                <a:gd name="T70" fmla="*/ 26 w 41"/>
                <a:gd name="T71" fmla="*/ 10 h 37"/>
                <a:gd name="T72" fmla="*/ 23 w 41"/>
                <a:gd name="T73" fmla="*/ 4 h 37"/>
                <a:gd name="T74" fmla="*/ 17 w 41"/>
                <a:gd name="T75" fmla="*/ 2 h 37"/>
                <a:gd name="T76" fmla="*/ 12 w 41"/>
                <a:gd name="T77" fmla="*/ 3 h 37"/>
                <a:gd name="T78" fmla="*/ 12 w 41"/>
                <a:gd name="T79" fmla="*/ 18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1" h="37">
                  <a:moveTo>
                    <a:pt x="41" y="37"/>
                  </a:moveTo>
                  <a:cubicBezTo>
                    <a:pt x="30" y="37"/>
                    <a:pt x="30" y="37"/>
                    <a:pt x="30" y="37"/>
                  </a:cubicBezTo>
                  <a:cubicBezTo>
                    <a:pt x="16" y="20"/>
                    <a:pt x="16" y="20"/>
                    <a:pt x="16" y="20"/>
                  </a:cubicBezTo>
                  <a:cubicBezTo>
                    <a:pt x="15" y="20"/>
                    <a:pt x="14" y="20"/>
                    <a:pt x="14" y="20"/>
                  </a:cubicBezTo>
                  <a:cubicBezTo>
                    <a:pt x="14" y="20"/>
                    <a:pt x="13" y="20"/>
                    <a:pt x="13" y="20"/>
                  </a:cubicBezTo>
                  <a:cubicBezTo>
                    <a:pt x="13" y="20"/>
                    <a:pt x="12" y="20"/>
                    <a:pt x="12" y="20"/>
                  </a:cubicBezTo>
                  <a:cubicBezTo>
                    <a:pt x="12" y="31"/>
                    <a:pt x="12" y="31"/>
                    <a:pt x="12" y="31"/>
                  </a:cubicBezTo>
                  <a:cubicBezTo>
                    <a:pt x="12" y="33"/>
                    <a:pt x="12" y="35"/>
                    <a:pt x="13" y="35"/>
                  </a:cubicBezTo>
                  <a:cubicBezTo>
                    <a:pt x="14" y="36"/>
                    <a:pt x="15" y="36"/>
                    <a:pt x="16" y="36"/>
                  </a:cubicBezTo>
                  <a:cubicBezTo>
                    <a:pt x="18" y="36"/>
                    <a:pt x="18" y="36"/>
                    <a:pt x="18" y="36"/>
                  </a:cubicBezTo>
                  <a:cubicBezTo>
                    <a:pt x="18" y="37"/>
                    <a:pt x="18" y="37"/>
                    <a:pt x="18" y="37"/>
                  </a:cubicBezTo>
                  <a:cubicBezTo>
                    <a:pt x="0" y="37"/>
                    <a:pt x="0" y="37"/>
                    <a:pt x="0" y="37"/>
                  </a:cubicBezTo>
                  <a:cubicBezTo>
                    <a:pt x="0" y="36"/>
                    <a:pt x="0" y="36"/>
                    <a:pt x="0" y="36"/>
                  </a:cubicBezTo>
                  <a:cubicBezTo>
                    <a:pt x="2" y="36"/>
                    <a:pt x="2" y="36"/>
                    <a:pt x="2" y="36"/>
                  </a:cubicBezTo>
                  <a:cubicBezTo>
                    <a:pt x="4" y="36"/>
                    <a:pt x="5" y="36"/>
                    <a:pt x="6" y="35"/>
                  </a:cubicBezTo>
                  <a:cubicBezTo>
                    <a:pt x="6" y="34"/>
                    <a:pt x="6" y="33"/>
                    <a:pt x="6" y="31"/>
                  </a:cubicBezTo>
                  <a:cubicBezTo>
                    <a:pt x="6" y="7"/>
                    <a:pt x="6" y="7"/>
                    <a:pt x="6" y="7"/>
                  </a:cubicBezTo>
                  <a:cubicBezTo>
                    <a:pt x="6" y="4"/>
                    <a:pt x="6" y="3"/>
                    <a:pt x="5" y="2"/>
                  </a:cubicBezTo>
                  <a:cubicBezTo>
                    <a:pt x="5" y="1"/>
                    <a:pt x="3" y="1"/>
                    <a:pt x="2" y="1"/>
                  </a:cubicBezTo>
                  <a:cubicBezTo>
                    <a:pt x="0" y="1"/>
                    <a:pt x="0" y="1"/>
                    <a:pt x="0" y="1"/>
                  </a:cubicBezTo>
                  <a:cubicBezTo>
                    <a:pt x="0" y="0"/>
                    <a:pt x="0" y="0"/>
                    <a:pt x="0" y="0"/>
                  </a:cubicBezTo>
                  <a:cubicBezTo>
                    <a:pt x="15" y="0"/>
                    <a:pt x="15" y="0"/>
                    <a:pt x="15" y="0"/>
                  </a:cubicBezTo>
                  <a:cubicBezTo>
                    <a:pt x="20" y="0"/>
                    <a:pt x="23" y="0"/>
                    <a:pt x="25" y="1"/>
                  </a:cubicBezTo>
                  <a:cubicBezTo>
                    <a:pt x="27" y="1"/>
                    <a:pt x="29" y="3"/>
                    <a:pt x="30" y="4"/>
                  </a:cubicBezTo>
                  <a:cubicBezTo>
                    <a:pt x="32" y="6"/>
                    <a:pt x="32" y="7"/>
                    <a:pt x="32" y="10"/>
                  </a:cubicBezTo>
                  <a:cubicBezTo>
                    <a:pt x="32" y="12"/>
                    <a:pt x="32" y="14"/>
                    <a:pt x="30" y="16"/>
                  </a:cubicBezTo>
                  <a:cubicBezTo>
                    <a:pt x="28" y="17"/>
                    <a:pt x="26" y="18"/>
                    <a:pt x="22" y="19"/>
                  </a:cubicBezTo>
                  <a:cubicBezTo>
                    <a:pt x="31" y="30"/>
                    <a:pt x="31" y="30"/>
                    <a:pt x="31" y="30"/>
                  </a:cubicBezTo>
                  <a:cubicBezTo>
                    <a:pt x="33" y="32"/>
                    <a:pt x="34" y="34"/>
                    <a:pt x="36" y="35"/>
                  </a:cubicBezTo>
                  <a:cubicBezTo>
                    <a:pt x="37" y="36"/>
                    <a:pt x="39" y="36"/>
                    <a:pt x="41" y="36"/>
                  </a:cubicBezTo>
                  <a:lnTo>
                    <a:pt x="41" y="37"/>
                  </a:lnTo>
                  <a:close/>
                  <a:moveTo>
                    <a:pt x="12" y="18"/>
                  </a:moveTo>
                  <a:cubicBezTo>
                    <a:pt x="12" y="18"/>
                    <a:pt x="13" y="18"/>
                    <a:pt x="13" y="18"/>
                  </a:cubicBezTo>
                  <a:cubicBezTo>
                    <a:pt x="13" y="18"/>
                    <a:pt x="14" y="18"/>
                    <a:pt x="14" y="18"/>
                  </a:cubicBezTo>
                  <a:cubicBezTo>
                    <a:pt x="18" y="18"/>
                    <a:pt x="21" y="17"/>
                    <a:pt x="23" y="16"/>
                  </a:cubicBezTo>
                  <a:cubicBezTo>
                    <a:pt x="25" y="14"/>
                    <a:pt x="26" y="12"/>
                    <a:pt x="26" y="10"/>
                  </a:cubicBezTo>
                  <a:cubicBezTo>
                    <a:pt x="26" y="8"/>
                    <a:pt x="25" y="6"/>
                    <a:pt x="23" y="4"/>
                  </a:cubicBezTo>
                  <a:cubicBezTo>
                    <a:pt x="22" y="3"/>
                    <a:pt x="19" y="2"/>
                    <a:pt x="17" y="2"/>
                  </a:cubicBezTo>
                  <a:cubicBezTo>
                    <a:pt x="16" y="2"/>
                    <a:pt x="14" y="2"/>
                    <a:pt x="12" y="3"/>
                  </a:cubicBezTo>
                  <a:lnTo>
                    <a:pt x="12" y="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rgbClr val="FF0000"/>
                </a:solidFill>
                <a:latin typeface="微软雅黑" panose="020B0503020204020204" pitchFamily="34" charset="-122"/>
                <a:ea typeface="微软雅黑" panose="020B0503020204020204" pitchFamily="34" charset="-122"/>
              </a:endParaRPr>
            </a:p>
          </p:txBody>
        </p:sp>
        <p:sp>
          <p:nvSpPr>
            <p:cNvPr id="147" name="Freeform 35"/>
            <p:cNvSpPr/>
            <p:nvPr/>
          </p:nvSpPr>
          <p:spPr bwMode="auto">
            <a:xfrm>
              <a:off x="3691" y="2324"/>
              <a:ext cx="52" cy="75"/>
            </a:xfrm>
            <a:custGeom>
              <a:avLst/>
              <a:gdLst>
                <a:gd name="T0" fmla="*/ 24 w 27"/>
                <a:gd name="T1" fmla="*/ 0 h 39"/>
                <a:gd name="T2" fmla="*/ 24 w 27"/>
                <a:gd name="T3" fmla="*/ 13 h 39"/>
                <a:gd name="T4" fmla="*/ 23 w 27"/>
                <a:gd name="T5" fmla="*/ 13 h 39"/>
                <a:gd name="T6" fmla="*/ 21 w 27"/>
                <a:gd name="T7" fmla="*/ 7 h 39"/>
                <a:gd name="T8" fmla="*/ 17 w 27"/>
                <a:gd name="T9" fmla="*/ 4 h 39"/>
                <a:gd name="T10" fmla="*/ 12 w 27"/>
                <a:gd name="T11" fmla="*/ 2 h 39"/>
                <a:gd name="T12" fmla="*/ 7 w 27"/>
                <a:gd name="T13" fmla="*/ 4 h 39"/>
                <a:gd name="T14" fmla="*/ 5 w 27"/>
                <a:gd name="T15" fmla="*/ 8 h 39"/>
                <a:gd name="T16" fmla="*/ 6 w 27"/>
                <a:gd name="T17" fmla="*/ 11 h 39"/>
                <a:gd name="T18" fmla="*/ 15 w 27"/>
                <a:gd name="T19" fmla="*/ 17 h 39"/>
                <a:gd name="T20" fmla="*/ 23 w 27"/>
                <a:gd name="T21" fmla="*/ 21 h 39"/>
                <a:gd name="T22" fmla="*/ 26 w 27"/>
                <a:gd name="T23" fmla="*/ 25 h 39"/>
                <a:gd name="T24" fmla="*/ 27 w 27"/>
                <a:gd name="T25" fmla="*/ 29 h 39"/>
                <a:gd name="T26" fmla="*/ 24 w 27"/>
                <a:gd name="T27" fmla="*/ 36 h 39"/>
                <a:gd name="T28" fmla="*/ 14 w 27"/>
                <a:gd name="T29" fmla="*/ 39 h 39"/>
                <a:gd name="T30" fmla="*/ 11 w 27"/>
                <a:gd name="T31" fmla="*/ 39 h 39"/>
                <a:gd name="T32" fmla="*/ 7 w 27"/>
                <a:gd name="T33" fmla="*/ 38 h 39"/>
                <a:gd name="T34" fmla="*/ 3 w 27"/>
                <a:gd name="T35" fmla="*/ 37 h 39"/>
                <a:gd name="T36" fmla="*/ 2 w 27"/>
                <a:gd name="T37" fmla="*/ 37 h 39"/>
                <a:gd name="T38" fmla="*/ 1 w 27"/>
                <a:gd name="T39" fmla="*/ 39 h 39"/>
                <a:gd name="T40" fmla="*/ 0 w 27"/>
                <a:gd name="T41" fmla="*/ 39 h 39"/>
                <a:gd name="T42" fmla="*/ 0 w 27"/>
                <a:gd name="T43" fmla="*/ 26 h 39"/>
                <a:gd name="T44" fmla="*/ 1 w 27"/>
                <a:gd name="T45" fmla="*/ 26 h 39"/>
                <a:gd name="T46" fmla="*/ 3 w 27"/>
                <a:gd name="T47" fmla="*/ 32 h 39"/>
                <a:gd name="T48" fmla="*/ 8 w 27"/>
                <a:gd name="T49" fmla="*/ 36 h 39"/>
                <a:gd name="T50" fmla="*/ 14 w 27"/>
                <a:gd name="T51" fmla="*/ 37 h 39"/>
                <a:gd name="T52" fmla="*/ 20 w 27"/>
                <a:gd name="T53" fmla="*/ 35 h 39"/>
                <a:gd name="T54" fmla="*/ 22 w 27"/>
                <a:gd name="T55" fmla="*/ 31 h 39"/>
                <a:gd name="T56" fmla="*/ 21 w 27"/>
                <a:gd name="T57" fmla="*/ 28 h 39"/>
                <a:gd name="T58" fmla="*/ 18 w 27"/>
                <a:gd name="T59" fmla="*/ 26 h 39"/>
                <a:gd name="T60" fmla="*/ 12 w 27"/>
                <a:gd name="T61" fmla="*/ 22 h 39"/>
                <a:gd name="T62" fmla="*/ 4 w 27"/>
                <a:gd name="T63" fmla="*/ 18 h 39"/>
                <a:gd name="T64" fmla="*/ 1 w 27"/>
                <a:gd name="T65" fmla="*/ 14 h 39"/>
                <a:gd name="T66" fmla="*/ 0 w 27"/>
                <a:gd name="T67" fmla="*/ 10 h 39"/>
                <a:gd name="T68" fmla="*/ 3 w 27"/>
                <a:gd name="T69" fmla="*/ 3 h 39"/>
                <a:gd name="T70" fmla="*/ 12 w 27"/>
                <a:gd name="T71" fmla="*/ 0 h 39"/>
                <a:gd name="T72" fmla="*/ 19 w 27"/>
                <a:gd name="T73" fmla="*/ 2 h 39"/>
                <a:gd name="T74" fmla="*/ 21 w 27"/>
                <a:gd name="T75" fmla="*/ 2 h 39"/>
                <a:gd name="T76" fmla="*/ 23 w 27"/>
                <a:gd name="T77" fmla="*/ 2 h 39"/>
                <a:gd name="T78" fmla="*/ 23 w 27"/>
                <a:gd name="T79" fmla="*/ 0 h 39"/>
                <a:gd name="T80" fmla="*/ 24 w 27"/>
                <a:gd name="T81"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7" h="39">
                  <a:moveTo>
                    <a:pt x="24" y="0"/>
                  </a:moveTo>
                  <a:cubicBezTo>
                    <a:pt x="24" y="13"/>
                    <a:pt x="24" y="13"/>
                    <a:pt x="24" y="13"/>
                  </a:cubicBezTo>
                  <a:cubicBezTo>
                    <a:pt x="23" y="13"/>
                    <a:pt x="23" y="13"/>
                    <a:pt x="23" y="13"/>
                  </a:cubicBezTo>
                  <a:cubicBezTo>
                    <a:pt x="23" y="11"/>
                    <a:pt x="22" y="9"/>
                    <a:pt x="21" y="7"/>
                  </a:cubicBezTo>
                  <a:cubicBezTo>
                    <a:pt x="20" y="6"/>
                    <a:pt x="19" y="5"/>
                    <a:pt x="17" y="4"/>
                  </a:cubicBezTo>
                  <a:cubicBezTo>
                    <a:pt x="16" y="3"/>
                    <a:pt x="14" y="2"/>
                    <a:pt x="12" y="2"/>
                  </a:cubicBezTo>
                  <a:cubicBezTo>
                    <a:pt x="10" y="2"/>
                    <a:pt x="8" y="3"/>
                    <a:pt x="7" y="4"/>
                  </a:cubicBezTo>
                  <a:cubicBezTo>
                    <a:pt x="5" y="5"/>
                    <a:pt x="5" y="7"/>
                    <a:pt x="5" y="8"/>
                  </a:cubicBezTo>
                  <a:cubicBezTo>
                    <a:pt x="5" y="9"/>
                    <a:pt x="5" y="10"/>
                    <a:pt x="6" y="11"/>
                  </a:cubicBezTo>
                  <a:cubicBezTo>
                    <a:pt x="7" y="13"/>
                    <a:pt x="10" y="14"/>
                    <a:pt x="15" y="17"/>
                  </a:cubicBezTo>
                  <a:cubicBezTo>
                    <a:pt x="19" y="19"/>
                    <a:pt x="21" y="20"/>
                    <a:pt x="23" y="21"/>
                  </a:cubicBezTo>
                  <a:cubicBezTo>
                    <a:pt x="24" y="22"/>
                    <a:pt x="25" y="23"/>
                    <a:pt x="26" y="25"/>
                  </a:cubicBezTo>
                  <a:cubicBezTo>
                    <a:pt x="27" y="26"/>
                    <a:pt x="27" y="27"/>
                    <a:pt x="27" y="29"/>
                  </a:cubicBezTo>
                  <a:cubicBezTo>
                    <a:pt x="27" y="32"/>
                    <a:pt x="26" y="34"/>
                    <a:pt x="24" y="36"/>
                  </a:cubicBezTo>
                  <a:cubicBezTo>
                    <a:pt x="21" y="38"/>
                    <a:pt x="18" y="39"/>
                    <a:pt x="14" y="39"/>
                  </a:cubicBezTo>
                  <a:cubicBezTo>
                    <a:pt x="13" y="39"/>
                    <a:pt x="12" y="39"/>
                    <a:pt x="11" y="39"/>
                  </a:cubicBezTo>
                  <a:cubicBezTo>
                    <a:pt x="10" y="39"/>
                    <a:pt x="9" y="38"/>
                    <a:pt x="7" y="38"/>
                  </a:cubicBezTo>
                  <a:cubicBezTo>
                    <a:pt x="5" y="37"/>
                    <a:pt x="4" y="37"/>
                    <a:pt x="3" y="37"/>
                  </a:cubicBezTo>
                  <a:cubicBezTo>
                    <a:pt x="3" y="37"/>
                    <a:pt x="2" y="37"/>
                    <a:pt x="2" y="37"/>
                  </a:cubicBezTo>
                  <a:cubicBezTo>
                    <a:pt x="2" y="38"/>
                    <a:pt x="1" y="38"/>
                    <a:pt x="1" y="39"/>
                  </a:cubicBezTo>
                  <a:cubicBezTo>
                    <a:pt x="0" y="39"/>
                    <a:pt x="0" y="39"/>
                    <a:pt x="0" y="39"/>
                  </a:cubicBezTo>
                  <a:cubicBezTo>
                    <a:pt x="0" y="26"/>
                    <a:pt x="0" y="26"/>
                    <a:pt x="0" y="26"/>
                  </a:cubicBezTo>
                  <a:cubicBezTo>
                    <a:pt x="1" y="26"/>
                    <a:pt x="1" y="26"/>
                    <a:pt x="1" y="26"/>
                  </a:cubicBezTo>
                  <a:cubicBezTo>
                    <a:pt x="2" y="29"/>
                    <a:pt x="3" y="31"/>
                    <a:pt x="3" y="32"/>
                  </a:cubicBezTo>
                  <a:cubicBezTo>
                    <a:pt x="4" y="34"/>
                    <a:pt x="6" y="35"/>
                    <a:pt x="8" y="36"/>
                  </a:cubicBezTo>
                  <a:cubicBezTo>
                    <a:pt x="9" y="37"/>
                    <a:pt x="11" y="37"/>
                    <a:pt x="14" y="37"/>
                  </a:cubicBezTo>
                  <a:cubicBezTo>
                    <a:pt x="16" y="37"/>
                    <a:pt x="18" y="36"/>
                    <a:pt x="20" y="35"/>
                  </a:cubicBezTo>
                  <a:cubicBezTo>
                    <a:pt x="21" y="34"/>
                    <a:pt x="22" y="33"/>
                    <a:pt x="22" y="31"/>
                  </a:cubicBezTo>
                  <a:cubicBezTo>
                    <a:pt x="22" y="30"/>
                    <a:pt x="21" y="29"/>
                    <a:pt x="21" y="28"/>
                  </a:cubicBezTo>
                  <a:cubicBezTo>
                    <a:pt x="20" y="27"/>
                    <a:pt x="20" y="26"/>
                    <a:pt x="18" y="26"/>
                  </a:cubicBezTo>
                  <a:cubicBezTo>
                    <a:pt x="18" y="25"/>
                    <a:pt x="15" y="24"/>
                    <a:pt x="12" y="22"/>
                  </a:cubicBezTo>
                  <a:cubicBezTo>
                    <a:pt x="8" y="20"/>
                    <a:pt x="6" y="19"/>
                    <a:pt x="4" y="18"/>
                  </a:cubicBezTo>
                  <a:cubicBezTo>
                    <a:pt x="3" y="17"/>
                    <a:pt x="2" y="16"/>
                    <a:pt x="1" y="14"/>
                  </a:cubicBezTo>
                  <a:cubicBezTo>
                    <a:pt x="0" y="13"/>
                    <a:pt x="0" y="12"/>
                    <a:pt x="0" y="10"/>
                  </a:cubicBezTo>
                  <a:cubicBezTo>
                    <a:pt x="0" y="7"/>
                    <a:pt x="1" y="5"/>
                    <a:pt x="3" y="3"/>
                  </a:cubicBezTo>
                  <a:cubicBezTo>
                    <a:pt x="5" y="1"/>
                    <a:pt x="8" y="0"/>
                    <a:pt x="12" y="0"/>
                  </a:cubicBezTo>
                  <a:cubicBezTo>
                    <a:pt x="14" y="0"/>
                    <a:pt x="16" y="1"/>
                    <a:pt x="19" y="2"/>
                  </a:cubicBezTo>
                  <a:cubicBezTo>
                    <a:pt x="20" y="2"/>
                    <a:pt x="21" y="2"/>
                    <a:pt x="21" y="2"/>
                  </a:cubicBezTo>
                  <a:cubicBezTo>
                    <a:pt x="22" y="2"/>
                    <a:pt x="22" y="2"/>
                    <a:pt x="23" y="2"/>
                  </a:cubicBezTo>
                  <a:cubicBezTo>
                    <a:pt x="23" y="2"/>
                    <a:pt x="23" y="1"/>
                    <a:pt x="23" y="0"/>
                  </a:cubicBezTo>
                  <a:lnTo>
                    <a:pt x="2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rgbClr val="FF0000"/>
                </a:solidFill>
                <a:latin typeface="微软雅黑" panose="020B0503020204020204" pitchFamily="34" charset="-122"/>
                <a:ea typeface="微软雅黑" panose="020B0503020204020204" pitchFamily="34" charset="-122"/>
              </a:endParaRPr>
            </a:p>
          </p:txBody>
        </p:sp>
        <p:sp>
          <p:nvSpPr>
            <p:cNvPr id="148" name="Freeform 36"/>
            <p:cNvSpPr/>
            <p:nvPr/>
          </p:nvSpPr>
          <p:spPr bwMode="auto">
            <a:xfrm>
              <a:off x="3750" y="2326"/>
              <a:ext cx="35" cy="71"/>
            </a:xfrm>
            <a:custGeom>
              <a:avLst/>
              <a:gdLst>
                <a:gd name="T0" fmla="*/ 18 w 18"/>
                <a:gd name="T1" fmla="*/ 36 h 37"/>
                <a:gd name="T2" fmla="*/ 18 w 18"/>
                <a:gd name="T3" fmla="*/ 37 h 37"/>
                <a:gd name="T4" fmla="*/ 0 w 18"/>
                <a:gd name="T5" fmla="*/ 37 h 37"/>
                <a:gd name="T6" fmla="*/ 0 w 18"/>
                <a:gd name="T7" fmla="*/ 36 h 37"/>
                <a:gd name="T8" fmla="*/ 2 w 18"/>
                <a:gd name="T9" fmla="*/ 36 h 37"/>
                <a:gd name="T10" fmla="*/ 6 w 18"/>
                <a:gd name="T11" fmla="*/ 35 h 37"/>
                <a:gd name="T12" fmla="*/ 6 w 18"/>
                <a:gd name="T13" fmla="*/ 31 h 37"/>
                <a:gd name="T14" fmla="*/ 6 w 18"/>
                <a:gd name="T15" fmla="*/ 7 h 37"/>
                <a:gd name="T16" fmla="*/ 6 w 18"/>
                <a:gd name="T17" fmla="*/ 3 h 37"/>
                <a:gd name="T18" fmla="*/ 5 w 18"/>
                <a:gd name="T19" fmla="*/ 2 h 37"/>
                <a:gd name="T20" fmla="*/ 2 w 18"/>
                <a:gd name="T21" fmla="*/ 1 h 37"/>
                <a:gd name="T22" fmla="*/ 0 w 18"/>
                <a:gd name="T23" fmla="*/ 1 h 37"/>
                <a:gd name="T24" fmla="*/ 0 w 18"/>
                <a:gd name="T25" fmla="*/ 0 h 37"/>
                <a:gd name="T26" fmla="*/ 18 w 18"/>
                <a:gd name="T27" fmla="*/ 0 h 37"/>
                <a:gd name="T28" fmla="*/ 18 w 18"/>
                <a:gd name="T29" fmla="*/ 1 h 37"/>
                <a:gd name="T30" fmla="*/ 16 w 18"/>
                <a:gd name="T31" fmla="*/ 1 h 37"/>
                <a:gd name="T32" fmla="*/ 13 w 18"/>
                <a:gd name="T33" fmla="*/ 2 h 37"/>
                <a:gd name="T34" fmla="*/ 12 w 18"/>
                <a:gd name="T35" fmla="*/ 7 h 37"/>
                <a:gd name="T36" fmla="*/ 12 w 18"/>
                <a:gd name="T37" fmla="*/ 31 h 37"/>
                <a:gd name="T38" fmla="*/ 12 w 18"/>
                <a:gd name="T39" fmla="*/ 34 h 37"/>
                <a:gd name="T40" fmla="*/ 14 w 18"/>
                <a:gd name="T41" fmla="*/ 36 h 37"/>
                <a:gd name="T42" fmla="*/ 16 w 18"/>
                <a:gd name="T43" fmla="*/ 36 h 37"/>
                <a:gd name="T44" fmla="*/ 18 w 18"/>
                <a:gd name="T45" fmla="*/ 36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8" h="37">
                  <a:moveTo>
                    <a:pt x="18" y="36"/>
                  </a:moveTo>
                  <a:cubicBezTo>
                    <a:pt x="18" y="37"/>
                    <a:pt x="18" y="37"/>
                    <a:pt x="18" y="37"/>
                  </a:cubicBezTo>
                  <a:cubicBezTo>
                    <a:pt x="0" y="37"/>
                    <a:pt x="0" y="37"/>
                    <a:pt x="0" y="37"/>
                  </a:cubicBezTo>
                  <a:cubicBezTo>
                    <a:pt x="0" y="36"/>
                    <a:pt x="0" y="36"/>
                    <a:pt x="0" y="36"/>
                  </a:cubicBezTo>
                  <a:cubicBezTo>
                    <a:pt x="2" y="36"/>
                    <a:pt x="2" y="36"/>
                    <a:pt x="2" y="36"/>
                  </a:cubicBezTo>
                  <a:cubicBezTo>
                    <a:pt x="4" y="36"/>
                    <a:pt x="5" y="36"/>
                    <a:pt x="6" y="35"/>
                  </a:cubicBezTo>
                  <a:cubicBezTo>
                    <a:pt x="6" y="34"/>
                    <a:pt x="6" y="33"/>
                    <a:pt x="6" y="31"/>
                  </a:cubicBezTo>
                  <a:cubicBezTo>
                    <a:pt x="6" y="7"/>
                    <a:pt x="6" y="7"/>
                    <a:pt x="6" y="7"/>
                  </a:cubicBezTo>
                  <a:cubicBezTo>
                    <a:pt x="6" y="5"/>
                    <a:pt x="6" y="4"/>
                    <a:pt x="6" y="3"/>
                  </a:cubicBezTo>
                  <a:cubicBezTo>
                    <a:pt x="6" y="2"/>
                    <a:pt x="5" y="2"/>
                    <a:pt x="5" y="2"/>
                  </a:cubicBezTo>
                  <a:cubicBezTo>
                    <a:pt x="4" y="1"/>
                    <a:pt x="3" y="1"/>
                    <a:pt x="2" y="1"/>
                  </a:cubicBezTo>
                  <a:cubicBezTo>
                    <a:pt x="0" y="1"/>
                    <a:pt x="0" y="1"/>
                    <a:pt x="0" y="1"/>
                  </a:cubicBezTo>
                  <a:cubicBezTo>
                    <a:pt x="0" y="0"/>
                    <a:pt x="0" y="0"/>
                    <a:pt x="0" y="0"/>
                  </a:cubicBezTo>
                  <a:cubicBezTo>
                    <a:pt x="18" y="0"/>
                    <a:pt x="18" y="0"/>
                    <a:pt x="18" y="0"/>
                  </a:cubicBezTo>
                  <a:cubicBezTo>
                    <a:pt x="18" y="1"/>
                    <a:pt x="18" y="1"/>
                    <a:pt x="18" y="1"/>
                  </a:cubicBezTo>
                  <a:cubicBezTo>
                    <a:pt x="16" y="1"/>
                    <a:pt x="16" y="1"/>
                    <a:pt x="16" y="1"/>
                  </a:cubicBezTo>
                  <a:cubicBezTo>
                    <a:pt x="15" y="1"/>
                    <a:pt x="14" y="1"/>
                    <a:pt x="13" y="2"/>
                  </a:cubicBezTo>
                  <a:cubicBezTo>
                    <a:pt x="12" y="3"/>
                    <a:pt x="12" y="4"/>
                    <a:pt x="12" y="7"/>
                  </a:cubicBezTo>
                  <a:cubicBezTo>
                    <a:pt x="12" y="31"/>
                    <a:pt x="12" y="31"/>
                    <a:pt x="12" y="31"/>
                  </a:cubicBezTo>
                  <a:cubicBezTo>
                    <a:pt x="12" y="33"/>
                    <a:pt x="12" y="34"/>
                    <a:pt x="12" y="34"/>
                  </a:cubicBezTo>
                  <a:cubicBezTo>
                    <a:pt x="13" y="35"/>
                    <a:pt x="13" y="35"/>
                    <a:pt x="14" y="36"/>
                  </a:cubicBezTo>
                  <a:cubicBezTo>
                    <a:pt x="15" y="36"/>
                    <a:pt x="16" y="36"/>
                    <a:pt x="16" y="36"/>
                  </a:cubicBezTo>
                  <a:lnTo>
                    <a:pt x="18" y="3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rgbClr val="FF0000"/>
                </a:solidFill>
                <a:latin typeface="微软雅黑" panose="020B0503020204020204" pitchFamily="34" charset="-122"/>
                <a:ea typeface="微软雅黑" panose="020B0503020204020204" pitchFamily="34" charset="-122"/>
              </a:endParaRPr>
            </a:p>
          </p:txBody>
        </p:sp>
        <p:sp>
          <p:nvSpPr>
            <p:cNvPr id="149" name="Freeform 37"/>
            <p:cNvSpPr/>
            <p:nvPr/>
          </p:nvSpPr>
          <p:spPr bwMode="auto">
            <a:xfrm>
              <a:off x="3790" y="2326"/>
              <a:ext cx="65" cy="71"/>
            </a:xfrm>
            <a:custGeom>
              <a:avLst/>
              <a:gdLst>
                <a:gd name="T0" fmla="*/ 34 w 34"/>
                <a:gd name="T1" fmla="*/ 0 h 37"/>
                <a:gd name="T2" fmla="*/ 34 w 34"/>
                <a:gd name="T3" fmla="*/ 9 h 37"/>
                <a:gd name="T4" fmla="*/ 33 w 34"/>
                <a:gd name="T5" fmla="*/ 9 h 37"/>
                <a:gd name="T6" fmla="*/ 32 w 34"/>
                <a:gd name="T7" fmla="*/ 5 h 37"/>
                <a:gd name="T8" fmla="*/ 30 w 34"/>
                <a:gd name="T9" fmla="*/ 3 h 37"/>
                <a:gd name="T10" fmla="*/ 26 w 34"/>
                <a:gd name="T11" fmla="*/ 2 h 37"/>
                <a:gd name="T12" fmla="*/ 20 w 34"/>
                <a:gd name="T13" fmla="*/ 2 h 37"/>
                <a:gd name="T14" fmla="*/ 20 w 34"/>
                <a:gd name="T15" fmla="*/ 31 h 37"/>
                <a:gd name="T16" fmla="*/ 21 w 34"/>
                <a:gd name="T17" fmla="*/ 35 h 37"/>
                <a:gd name="T18" fmla="*/ 24 w 34"/>
                <a:gd name="T19" fmla="*/ 36 h 37"/>
                <a:gd name="T20" fmla="*/ 26 w 34"/>
                <a:gd name="T21" fmla="*/ 36 h 37"/>
                <a:gd name="T22" fmla="*/ 26 w 34"/>
                <a:gd name="T23" fmla="*/ 37 h 37"/>
                <a:gd name="T24" fmla="*/ 8 w 34"/>
                <a:gd name="T25" fmla="*/ 37 h 37"/>
                <a:gd name="T26" fmla="*/ 8 w 34"/>
                <a:gd name="T27" fmla="*/ 36 h 37"/>
                <a:gd name="T28" fmla="*/ 10 w 34"/>
                <a:gd name="T29" fmla="*/ 36 h 37"/>
                <a:gd name="T30" fmla="*/ 13 w 34"/>
                <a:gd name="T31" fmla="*/ 35 h 37"/>
                <a:gd name="T32" fmla="*/ 14 w 34"/>
                <a:gd name="T33" fmla="*/ 31 h 37"/>
                <a:gd name="T34" fmla="*/ 14 w 34"/>
                <a:gd name="T35" fmla="*/ 2 h 37"/>
                <a:gd name="T36" fmla="*/ 9 w 34"/>
                <a:gd name="T37" fmla="*/ 2 h 37"/>
                <a:gd name="T38" fmla="*/ 5 w 34"/>
                <a:gd name="T39" fmla="*/ 3 h 37"/>
                <a:gd name="T40" fmla="*/ 2 w 34"/>
                <a:gd name="T41" fmla="*/ 5 h 37"/>
                <a:gd name="T42" fmla="*/ 1 w 34"/>
                <a:gd name="T43" fmla="*/ 9 h 37"/>
                <a:gd name="T44" fmla="*/ 0 w 34"/>
                <a:gd name="T45" fmla="*/ 9 h 37"/>
                <a:gd name="T46" fmla="*/ 0 w 34"/>
                <a:gd name="T47" fmla="*/ 0 h 37"/>
                <a:gd name="T48" fmla="*/ 34 w 34"/>
                <a:gd name="T49"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4" h="37">
                  <a:moveTo>
                    <a:pt x="34" y="0"/>
                  </a:moveTo>
                  <a:cubicBezTo>
                    <a:pt x="34" y="9"/>
                    <a:pt x="34" y="9"/>
                    <a:pt x="34" y="9"/>
                  </a:cubicBezTo>
                  <a:cubicBezTo>
                    <a:pt x="33" y="9"/>
                    <a:pt x="33" y="9"/>
                    <a:pt x="33" y="9"/>
                  </a:cubicBezTo>
                  <a:cubicBezTo>
                    <a:pt x="33" y="7"/>
                    <a:pt x="33" y="6"/>
                    <a:pt x="32" y="5"/>
                  </a:cubicBezTo>
                  <a:cubicBezTo>
                    <a:pt x="32" y="4"/>
                    <a:pt x="31" y="4"/>
                    <a:pt x="30" y="3"/>
                  </a:cubicBezTo>
                  <a:cubicBezTo>
                    <a:pt x="29" y="3"/>
                    <a:pt x="27" y="2"/>
                    <a:pt x="26" y="2"/>
                  </a:cubicBezTo>
                  <a:cubicBezTo>
                    <a:pt x="20" y="2"/>
                    <a:pt x="20" y="2"/>
                    <a:pt x="20" y="2"/>
                  </a:cubicBezTo>
                  <a:cubicBezTo>
                    <a:pt x="20" y="31"/>
                    <a:pt x="20" y="31"/>
                    <a:pt x="20" y="31"/>
                  </a:cubicBezTo>
                  <a:cubicBezTo>
                    <a:pt x="20" y="33"/>
                    <a:pt x="20" y="35"/>
                    <a:pt x="21" y="35"/>
                  </a:cubicBezTo>
                  <a:cubicBezTo>
                    <a:pt x="21" y="36"/>
                    <a:pt x="23" y="36"/>
                    <a:pt x="24" y="36"/>
                  </a:cubicBezTo>
                  <a:cubicBezTo>
                    <a:pt x="26" y="36"/>
                    <a:pt x="26" y="36"/>
                    <a:pt x="26" y="36"/>
                  </a:cubicBezTo>
                  <a:cubicBezTo>
                    <a:pt x="26" y="37"/>
                    <a:pt x="26" y="37"/>
                    <a:pt x="26" y="37"/>
                  </a:cubicBezTo>
                  <a:cubicBezTo>
                    <a:pt x="8" y="37"/>
                    <a:pt x="8" y="37"/>
                    <a:pt x="8" y="37"/>
                  </a:cubicBezTo>
                  <a:cubicBezTo>
                    <a:pt x="8" y="36"/>
                    <a:pt x="8" y="36"/>
                    <a:pt x="8" y="36"/>
                  </a:cubicBezTo>
                  <a:cubicBezTo>
                    <a:pt x="10" y="36"/>
                    <a:pt x="10" y="36"/>
                    <a:pt x="10" y="36"/>
                  </a:cubicBezTo>
                  <a:cubicBezTo>
                    <a:pt x="11" y="36"/>
                    <a:pt x="13" y="36"/>
                    <a:pt x="13" y="35"/>
                  </a:cubicBezTo>
                  <a:cubicBezTo>
                    <a:pt x="14" y="34"/>
                    <a:pt x="14" y="33"/>
                    <a:pt x="14" y="31"/>
                  </a:cubicBezTo>
                  <a:cubicBezTo>
                    <a:pt x="14" y="2"/>
                    <a:pt x="14" y="2"/>
                    <a:pt x="14" y="2"/>
                  </a:cubicBezTo>
                  <a:cubicBezTo>
                    <a:pt x="9" y="2"/>
                    <a:pt x="9" y="2"/>
                    <a:pt x="9" y="2"/>
                  </a:cubicBezTo>
                  <a:cubicBezTo>
                    <a:pt x="7" y="2"/>
                    <a:pt x="6" y="2"/>
                    <a:pt x="5" y="3"/>
                  </a:cubicBezTo>
                  <a:cubicBezTo>
                    <a:pt x="4" y="3"/>
                    <a:pt x="3" y="4"/>
                    <a:pt x="2" y="5"/>
                  </a:cubicBezTo>
                  <a:cubicBezTo>
                    <a:pt x="1" y="6"/>
                    <a:pt x="1" y="7"/>
                    <a:pt x="1" y="9"/>
                  </a:cubicBezTo>
                  <a:cubicBezTo>
                    <a:pt x="0" y="9"/>
                    <a:pt x="0" y="9"/>
                    <a:pt x="0" y="9"/>
                  </a:cubicBezTo>
                  <a:cubicBezTo>
                    <a:pt x="0" y="0"/>
                    <a:pt x="0" y="0"/>
                    <a:pt x="0" y="0"/>
                  </a:cubicBezTo>
                  <a:lnTo>
                    <a:pt x="3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rgbClr val="FF0000"/>
                </a:solidFill>
                <a:latin typeface="微软雅黑" panose="020B0503020204020204" pitchFamily="34" charset="-122"/>
                <a:ea typeface="微软雅黑" panose="020B0503020204020204" pitchFamily="34" charset="-122"/>
              </a:endParaRPr>
            </a:p>
          </p:txBody>
        </p:sp>
        <p:sp>
          <p:nvSpPr>
            <p:cNvPr id="150" name="Freeform 38"/>
            <p:cNvSpPr/>
            <p:nvPr/>
          </p:nvSpPr>
          <p:spPr bwMode="auto">
            <a:xfrm>
              <a:off x="3859" y="2326"/>
              <a:ext cx="82" cy="71"/>
            </a:xfrm>
            <a:custGeom>
              <a:avLst/>
              <a:gdLst>
                <a:gd name="T0" fmla="*/ 29 w 43"/>
                <a:gd name="T1" fmla="*/ 0 h 37"/>
                <a:gd name="T2" fmla="*/ 43 w 43"/>
                <a:gd name="T3" fmla="*/ 0 h 37"/>
                <a:gd name="T4" fmla="*/ 43 w 43"/>
                <a:gd name="T5" fmla="*/ 1 h 37"/>
                <a:gd name="T6" fmla="*/ 42 w 43"/>
                <a:gd name="T7" fmla="*/ 1 h 37"/>
                <a:gd name="T8" fmla="*/ 40 w 43"/>
                <a:gd name="T9" fmla="*/ 2 h 37"/>
                <a:gd name="T10" fmla="*/ 37 w 43"/>
                <a:gd name="T11" fmla="*/ 3 h 37"/>
                <a:gd name="T12" fmla="*/ 34 w 43"/>
                <a:gd name="T13" fmla="*/ 7 h 37"/>
                <a:gd name="T14" fmla="*/ 24 w 43"/>
                <a:gd name="T15" fmla="*/ 21 h 37"/>
                <a:gd name="T16" fmla="*/ 24 w 43"/>
                <a:gd name="T17" fmla="*/ 31 h 37"/>
                <a:gd name="T18" fmla="*/ 25 w 43"/>
                <a:gd name="T19" fmla="*/ 35 h 37"/>
                <a:gd name="T20" fmla="*/ 29 w 43"/>
                <a:gd name="T21" fmla="*/ 36 h 37"/>
                <a:gd name="T22" fmla="*/ 30 w 43"/>
                <a:gd name="T23" fmla="*/ 36 h 37"/>
                <a:gd name="T24" fmla="*/ 30 w 43"/>
                <a:gd name="T25" fmla="*/ 37 h 37"/>
                <a:gd name="T26" fmla="*/ 13 w 43"/>
                <a:gd name="T27" fmla="*/ 37 h 37"/>
                <a:gd name="T28" fmla="*/ 13 w 43"/>
                <a:gd name="T29" fmla="*/ 36 h 37"/>
                <a:gd name="T30" fmla="*/ 14 w 43"/>
                <a:gd name="T31" fmla="*/ 36 h 37"/>
                <a:gd name="T32" fmla="*/ 18 w 43"/>
                <a:gd name="T33" fmla="*/ 35 h 37"/>
                <a:gd name="T34" fmla="*/ 18 w 43"/>
                <a:gd name="T35" fmla="*/ 31 h 37"/>
                <a:gd name="T36" fmla="*/ 18 w 43"/>
                <a:gd name="T37" fmla="*/ 22 h 37"/>
                <a:gd name="T38" fmla="*/ 7 w 43"/>
                <a:gd name="T39" fmla="*/ 6 h 37"/>
                <a:gd name="T40" fmla="*/ 4 w 43"/>
                <a:gd name="T41" fmla="*/ 3 h 37"/>
                <a:gd name="T42" fmla="*/ 1 w 43"/>
                <a:gd name="T43" fmla="*/ 1 h 37"/>
                <a:gd name="T44" fmla="*/ 0 w 43"/>
                <a:gd name="T45" fmla="*/ 1 h 37"/>
                <a:gd name="T46" fmla="*/ 0 w 43"/>
                <a:gd name="T47" fmla="*/ 0 h 37"/>
                <a:gd name="T48" fmla="*/ 17 w 43"/>
                <a:gd name="T49" fmla="*/ 0 h 37"/>
                <a:gd name="T50" fmla="*/ 17 w 43"/>
                <a:gd name="T51" fmla="*/ 1 h 37"/>
                <a:gd name="T52" fmla="*/ 16 w 43"/>
                <a:gd name="T53" fmla="*/ 1 h 37"/>
                <a:gd name="T54" fmla="*/ 14 w 43"/>
                <a:gd name="T55" fmla="*/ 2 h 37"/>
                <a:gd name="T56" fmla="*/ 13 w 43"/>
                <a:gd name="T57" fmla="*/ 3 h 37"/>
                <a:gd name="T58" fmla="*/ 14 w 43"/>
                <a:gd name="T59" fmla="*/ 7 h 37"/>
                <a:gd name="T60" fmla="*/ 23 w 43"/>
                <a:gd name="T61" fmla="*/ 19 h 37"/>
                <a:gd name="T62" fmla="*/ 31 w 43"/>
                <a:gd name="T63" fmla="*/ 8 h 37"/>
                <a:gd name="T64" fmla="*/ 33 w 43"/>
                <a:gd name="T65" fmla="*/ 4 h 37"/>
                <a:gd name="T66" fmla="*/ 32 w 43"/>
                <a:gd name="T67" fmla="*/ 2 h 37"/>
                <a:gd name="T68" fmla="*/ 31 w 43"/>
                <a:gd name="T69" fmla="*/ 1 h 37"/>
                <a:gd name="T70" fmla="*/ 29 w 43"/>
                <a:gd name="T71" fmla="*/ 1 h 37"/>
                <a:gd name="T72" fmla="*/ 29 w 43"/>
                <a:gd name="T73"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3" h="37">
                  <a:moveTo>
                    <a:pt x="29" y="0"/>
                  </a:moveTo>
                  <a:cubicBezTo>
                    <a:pt x="43" y="0"/>
                    <a:pt x="43" y="0"/>
                    <a:pt x="43" y="0"/>
                  </a:cubicBezTo>
                  <a:cubicBezTo>
                    <a:pt x="43" y="1"/>
                    <a:pt x="43" y="1"/>
                    <a:pt x="43" y="1"/>
                  </a:cubicBezTo>
                  <a:cubicBezTo>
                    <a:pt x="42" y="1"/>
                    <a:pt x="42" y="1"/>
                    <a:pt x="42" y="1"/>
                  </a:cubicBezTo>
                  <a:cubicBezTo>
                    <a:pt x="42" y="1"/>
                    <a:pt x="41" y="1"/>
                    <a:pt x="40" y="2"/>
                  </a:cubicBezTo>
                  <a:cubicBezTo>
                    <a:pt x="39" y="2"/>
                    <a:pt x="38" y="3"/>
                    <a:pt x="37" y="3"/>
                  </a:cubicBezTo>
                  <a:cubicBezTo>
                    <a:pt x="36" y="4"/>
                    <a:pt x="35" y="6"/>
                    <a:pt x="34" y="7"/>
                  </a:cubicBezTo>
                  <a:cubicBezTo>
                    <a:pt x="24" y="21"/>
                    <a:pt x="24" y="21"/>
                    <a:pt x="24" y="21"/>
                  </a:cubicBezTo>
                  <a:cubicBezTo>
                    <a:pt x="24" y="31"/>
                    <a:pt x="24" y="31"/>
                    <a:pt x="24" y="31"/>
                  </a:cubicBezTo>
                  <a:cubicBezTo>
                    <a:pt x="24" y="33"/>
                    <a:pt x="24" y="35"/>
                    <a:pt x="25" y="35"/>
                  </a:cubicBezTo>
                  <a:cubicBezTo>
                    <a:pt x="26" y="36"/>
                    <a:pt x="27" y="36"/>
                    <a:pt x="29" y="36"/>
                  </a:cubicBezTo>
                  <a:cubicBezTo>
                    <a:pt x="30" y="36"/>
                    <a:pt x="30" y="36"/>
                    <a:pt x="30" y="36"/>
                  </a:cubicBezTo>
                  <a:cubicBezTo>
                    <a:pt x="30" y="37"/>
                    <a:pt x="30" y="37"/>
                    <a:pt x="30" y="37"/>
                  </a:cubicBezTo>
                  <a:cubicBezTo>
                    <a:pt x="13" y="37"/>
                    <a:pt x="13" y="37"/>
                    <a:pt x="13" y="37"/>
                  </a:cubicBezTo>
                  <a:cubicBezTo>
                    <a:pt x="13" y="36"/>
                    <a:pt x="13" y="36"/>
                    <a:pt x="13" y="36"/>
                  </a:cubicBezTo>
                  <a:cubicBezTo>
                    <a:pt x="14" y="36"/>
                    <a:pt x="14" y="36"/>
                    <a:pt x="14" y="36"/>
                  </a:cubicBezTo>
                  <a:cubicBezTo>
                    <a:pt x="16" y="36"/>
                    <a:pt x="17" y="36"/>
                    <a:pt x="18" y="35"/>
                  </a:cubicBezTo>
                  <a:cubicBezTo>
                    <a:pt x="18" y="34"/>
                    <a:pt x="18" y="33"/>
                    <a:pt x="18" y="31"/>
                  </a:cubicBezTo>
                  <a:cubicBezTo>
                    <a:pt x="18" y="22"/>
                    <a:pt x="18" y="22"/>
                    <a:pt x="18" y="22"/>
                  </a:cubicBezTo>
                  <a:cubicBezTo>
                    <a:pt x="7" y="6"/>
                    <a:pt x="7" y="6"/>
                    <a:pt x="7" y="6"/>
                  </a:cubicBezTo>
                  <a:cubicBezTo>
                    <a:pt x="6" y="5"/>
                    <a:pt x="5" y="3"/>
                    <a:pt x="4" y="3"/>
                  </a:cubicBezTo>
                  <a:cubicBezTo>
                    <a:pt x="4" y="3"/>
                    <a:pt x="3" y="2"/>
                    <a:pt x="1" y="1"/>
                  </a:cubicBezTo>
                  <a:cubicBezTo>
                    <a:pt x="1" y="1"/>
                    <a:pt x="0" y="1"/>
                    <a:pt x="0" y="1"/>
                  </a:cubicBezTo>
                  <a:cubicBezTo>
                    <a:pt x="0" y="0"/>
                    <a:pt x="0" y="0"/>
                    <a:pt x="0" y="0"/>
                  </a:cubicBezTo>
                  <a:cubicBezTo>
                    <a:pt x="17" y="0"/>
                    <a:pt x="17" y="0"/>
                    <a:pt x="17" y="0"/>
                  </a:cubicBezTo>
                  <a:cubicBezTo>
                    <a:pt x="17" y="1"/>
                    <a:pt x="17" y="1"/>
                    <a:pt x="17" y="1"/>
                  </a:cubicBezTo>
                  <a:cubicBezTo>
                    <a:pt x="16" y="1"/>
                    <a:pt x="16" y="1"/>
                    <a:pt x="16" y="1"/>
                  </a:cubicBezTo>
                  <a:cubicBezTo>
                    <a:pt x="15" y="1"/>
                    <a:pt x="15" y="1"/>
                    <a:pt x="14" y="2"/>
                  </a:cubicBezTo>
                  <a:cubicBezTo>
                    <a:pt x="13" y="2"/>
                    <a:pt x="13" y="3"/>
                    <a:pt x="13" y="3"/>
                  </a:cubicBezTo>
                  <a:cubicBezTo>
                    <a:pt x="13" y="4"/>
                    <a:pt x="13" y="5"/>
                    <a:pt x="14" y="7"/>
                  </a:cubicBezTo>
                  <a:cubicBezTo>
                    <a:pt x="23" y="19"/>
                    <a:pt x="23" y="19"/>
                    <a:pt x="23" y="19"/>
                  </a:cubicBezTo>
                  <a:cubicBezTo>
                    <a:pt x="31" y="8"/>
                    <a:pt x="31" y="8"/>
                    <a:pt x="31" y="8"/>
                  </a:cubicBezTo>
                  <a:cubicBezTo>
                    <a:pt x="32" y="6"/>
                    <a:pt x="33" y="5"/>
                    <a:pt x="33" y="4"/>
                  </a:cubicBezTo>
                  <a:cubicBezTo>
                    <a:pt x="33" y="3"/>
                    <a:pt x="33" y="3"/>
                    <a:pt x="32" y="2"/>
                  </a:cubicBezTo>
                  <a:cubicBezTo>
                    <a:pt x="32" y="2"/>
                    <a:pt x="32" y="2"/>
                    <a:pt x="31" y="1"/>
                  </a:cubicBezTo>
                  <a:cubicBezTo>
                    <a:pt x="31" y="1"/>
                    <a:pt x="30" y="1"/>
                    <a:pt x="29" y="1"/>
                  </a:cubicBezTo>
                  <a:lnTo>
                    <a:pt x="29"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rgbClr val="FF0000"/>
                </a:solidFill>
                <a:latin typeface="微软雅黑" panose="020B0503020204020204" pitchFamily="34" charset="-122"/>
                <a:ea typeface="微软雅黑" panose="020B0503020204020204" pitchFamily="34" charset="-122"/>
              </a:endParaRPr>
            </a:p>
          </p:txBody>
        </p:sp>
        <p:sp>
          <p:nvSpPr>
            <p:cNvPr id="151" name="Freeform 39"/>
            <p:cNvSpPr>
              <a:spLocks noEditPoints="1"/>
            </p:cNvSpPr>
            <p:nvPr/>
          </p:nvSpPr>
          <p:spPr bwMode="auto">
            <a:xfrm>
              <a:off x="3970" y="2324"/>
              <a:ext cx="76" cy="75"/>
            </a:xfrm>
            <a:custGeom>
              <a:avLst/>
              <a:gdLst>
                <a:gd name="T0" fmla="*/ 21 w 40"/>
                <a:gd name="T1" fmla="*/ 0 h 39"/>
                <a:gd name="T2" fmla="*/ 34 w 40"/>
                <a:gd name="T3" fmla="*/ 6 h 39"/>
                <a:gd name="T4" fmla="*/ 40 w 40"/>
                <a:gd name="T5" fmla="*/ 19 h 39"/>
                <a:gd name="T6" fmla="*/ 34 w 40"/>
                <a:gd name="T7" fmla="*/ 34 h 39"/>
                <a:gd name="T8" fmla="*/ 20 w 40"/>
                <a:gd name="T9" fmla="*/ 39 h 39"/>
                <a:gd name="T10" fmla="*/ 6 w 40"/>
                <a:gd name="T11" fmla="*/ 34 h 39"/>
                <a:gd name="T12" fmla="*/ 0 w 40"/>
                <a:gd name="T13" fmla="*/ 20 h 39"/>
                <a:gd name="T14" fmla="*/ 7 w 40"/>
                <a:gd name="T15" fmla="*/ 5 h 39"/>
                <a:gd name="T16" fmla="*/ 21 w 40"/>
                <a:gd name="T17" fmla="*/ 0 h 39"/>
                <a:gd name="T18" fmla="*/ 20 w 40"/>
                <a:gd name="T19" fmla="*/ 2 h 39"/>
                <a:gd name="T20" fmla="*/ 11 w 40"/>
                <a:gd name="T21" fmla="*/ 6 h 39"/>
                <a:gd name="T22" fmla="*/ 7 w 40"/>
                <a:gd name="T23" fmla="*/ 19 h 39"/>
                <a:gd name="T24" fmla="*/ 11 w 40"/>
                <a:gd name="T25" fmla="*/ 33 h 39"/>
                <a:gd name="T26" fmla="*/ 20 w 40"/>
                <a:gd name="T27" fmla="*/ 37 h 39"/>
                <a:gd name="T28" fmla="*/ 30 w 40"/>
                <a:gd name="T29" fmla="*/ 33 h 39"/>
                <a:gd name="T30" fmla="*/ 33 w 40"/>
                <a:gd name="T31" fmla="*/ 20 h 39"/>
                <a:gd name="T32" fmla="*/ 29 w 40"/>
                <a:gd name="T33" fmla="*/ 6 h 39"/>
                <a:gd name="T34" fmla="*/ 20 w 40"/>
                <a:gd name="T35" fmla="*/ 2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0" h="39">
                  <a:moveTo>
                    <a:pt x="21" y="0"/>
                  </a:moveTo>
                  <a:cubicBezTo>
                    <a:pt x="26" y="0"/>
                    <a:pt x="31" y="2"/>
                    <a:pt x="34" y="6"/>
                  </a:cubicBezTo>
                  <a:cubicBezTo>
                    <a:pt x="38" y="9"/>
                    <a:pt x="40" y="14"/>
                    <a:pt x="40" y="19"/>
                  </a:cubicBezTo>
                  <a:cubicBezTo>
                    <a:pt x="40" y="25"/>
                    <a:pt x="38" y="30"/>
                    <a:pt x="34" y="34"/>
                  </a:cubicBezTo>
                  <a:cubicBezTo>
                    <a:pt x="30" y="37"/>
                    <a:pt x="26" y="39"/>
                    <a:pt x="20" y="39"/>
                  </a:cubicBezTo>
                  <a:cubicBezTo>
                    <a:pt x="14" y="39"/>
                    <a:pt x="10" y="37"/>
                    <a:pt x="6" y="34"/>
                  </a:cubicBezTo>
                  <a:cubicBezTo>
                    <a:pt x="2" y="30"/>
                    <a:pt x="0" y="25"/>
                    <a:pt x="0" y="20"/>
                  </a:cubicBezTo>
                  <a:cubicBezTo>
                    <a:pt x="0" y="14"/>
                    <a:pt x="2" y="9"/>
                    <a:pt x="7" y="5"/>
                  </a:cubicBezTo>
                  <a:cubicBezTo>
                    <a:pt x="11" y="2"/>
                    <a:pt x="15" y="0"/>
                    <a:pt x="21" y="0"/>
                  </a:cubicBezTo>
                  <a:close/>
                  <a:moveTo>
                    <a:pt x="20" y="2"/>
                  </a:moveTo>
                  <a:cubicBezTo>
                    <a:pt x="16" y="2"/>
                    <a:pt x="13" y="3"/>
                    <a:pt x="11" y="6"/>
                  </a:cubicBezTo>
                  <a:cubicBezTo>
                    <a:pt x="8" y="9"/>
                    <a:pt x="7" y="13"/>
                    <a:pt x="7" y="19"/>
                  </a:cubicBezTo>
                  <a:cubicBezTo>
                    <a:pt x="7" y="26"/>
                    <a:pt x="8" y="30"/>
                    <a:pt x="11" y="33"/>
                  </a:cubicBezTo>
                  <a:cubicBezTo>
                    <a:pt x="13" y="36"/>
                    <a:pt x="16" y="37"/>
                    <a:pt x="20" y="37"/>
                  </a:cubicBezTo>
                  <a:cubicBezTo>
                    <a:pt x="24" y="37"/>
                    <a:pt x="27" y="36"/>
                    <a:pt x="30" y="33"/>
                  </a:cubicBezTo>
                  <a:cubicBezTo>
                    <a:pt x="32" y="30"/>
                    <a:pt x="33" y="26"/>
                    <a:pt x="33" y="20"/>
                  </a:cubicBezTo>
                  <a:cubicBezTo>
                    <a:pt x="33" y="14"/>
                    <a:pt x="32" y="9"/>
                    <a:pt x="29" y="6"/>
                  </a:cubicBezTo>
                  <a:cubicBezTo>
                    <a:pt x="27" y="3"/>
                    <a:pt x="24" y="2"/>
                    <a:pt x="2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rgbClr val="FF0000"/>
                </a:solidFill>
                <a:latin typeface="微软雅黑" panose="020B0503020204020204" pitchFamily="34" charset="-122"/>
                <a:ea typeface="微软雅黑" panose="020B0503020204020204" pitchFamily="34" charset="-122"/>
              </a:endParaRPr>
            </a:p>
          </p:txBody>
        </p:sp>
        <p:sp>
          <p:nvSpPr>
            <p:cNvPr id="152" name="Freeform 40"/>
            <p:cNvSpPr/>
            <p:nvPr/>
          </p:nvSpPr>
          <p:spPr bwMode="auto">
            <a:xfrm>
              <a:off x="4052" y="2326"/>
              <a:ext cx="59" cy="71"/>
            </a:xfrm>
            <a:custGeom>
              <a:avLst/>
              <a:gdLst>
                <a:gd name="T0" fmla="*/ 12 w 31"/>
                <a:gd name="T1" fmla="*/ 2 h 37"/>
                <a:gd name="T2" fmla="*/ 12 w 31"/>
                <a:gd name="T3" fmla="*/ 17 h 37"/>
                <a:gd name="T4" fmla="*/ 19 w 31"/>
                <a:gd name="T5" fmla="*/ 17 h 37"/>
                <a:gd name="T6" fmla="*/ 23 w 31"/>
                <a:gd name="T7" fmla="*/ 16 h 37"/>
                <a:gd name="T8" fmla="*/ 25 w 31"/>
                <a:gd name="T9" fmla="*/ 12 h 37"/>
                <a:gd name="T10" fmla="*/ 26 w 31"/>
                <a:gd name="T11" fmla="*/ 12 h 37"/>
                <a:gd name="T12" fmla="*/ 26 w 31"/>
                <a:gd name="T13" fmla="*/ 24 h 37"/>
                <a:gd name="T14" fmla="*/ 25 w 31"/>
                <a:gd name="T15" fmla="*/ 24 h 37"/>
                <a:gd name="T16" fmla="*/ 24 w 31"/>
                <a:gd name="T17" fmla="*/ 21 h 37"/>
                <a:gd name="T18" fmla="*/ 22 w 31"/>
                <a:gd name="T19" fmla="*/ 20 h 37"/>
                <a:gd name="T20" fmla="*/ 19 w 31"/>
                <a:gd name="T21" fmla="*/ 19 h 37"/>
                <a:gd name="T22" fmla="*/ 12 w 31"/>
                <a:gd name="T23" fmla="*/ 19 h 37"/>
                <a:gd name="T24" fmla="*/ 12 w 31"/>
                <a:gd name="T25" fmla="*/ 31 h 37"/>
                <a:gd name="T26" fmla="*/ 12 w 31"/>
                <a:gd name="T27" fmla="*/ 34 h 37"/>
                <a:gd name="T28" fmla="*/ 13 w 31"/>
                <a:gd name="T29" fmla="*/ 36 h 37"/>
                <a:gd name="T30" fmla="*/ 16 w 31"/>
                <a:gd name="T31" fmla="*/ 36 h 37"/>
                <a:gd name="T32" fmla="*/ 18 w 31"/>
                <a:gd name="T33" fmla="*/ 36 h 37"/>
                <a:gd name="T34" fmla="*/ 18 w 31"/>
                <a:gd name="T35" fmla="*/ 37 h 37"/>
                <a:gd name="T36" fmla="*/ 0 w 31"/>
                <a:gd name="T37" fmla="*/ 37 h 37"/>
                <a:gd name="T38" fmla="*/ 0 w 31"/>
                <a:gd name="T39" fmla="*/ 36 h 37"/>
                <a:gd name="T40" fmla="*/ 1 w 31"/>
                <a:gd name="T41" fmla="*/ 36 h 37"/>
                <a:gd name="T42" fmla="*/ 5 w 31"/>
                <a:gd name="T43" fmla="*/ 35 h 37"/>
                <a:gd name="T44" fmla="*/ 6 w 31"/>
                <a:gd name="T45" fmla="*/ 31 h 37"/>
                <a:gd name="T46" fmla="*/ 6 w 31"/>
                <a:gd name="T47" fmla="*/ 7 h 37"/>
                <a:gd name="T48" fmla="*/ 5 w 31"/>
                <a:gd name="T49" fmla="*/ 3 h 37"/>
                <a:gd name="T50" fmla="*/ 4 w 31"/>
                <a:gd name="T51" fmla="*/ 2 h 37"/>
                <a:gd name="T52" fmla="*/ 1 w 31"/>
                <a:gd name="T53" fmla="*/ 1 h 37"/>
                <a:gd name="T54" fmla="*/ 0 w 31"/>
                <a:gd name="T55" fmla="*/ 1 h 37"/>
                <a:gd name="T56" fmla="*/ 0 w 31"/>
                <a:gd name="T57" fmla="*/ 0 h 37"/>
                <a:gd name="T58" fmla="*/ 31 w 31"/>
                <a:gd name="T59" fmla="*/ 0 h 37"/>
                <a:gd name="T60" fmla="*/ 31 w 31"/>
                <a:gd name="T61" fmla="*/ 8 h 37"/>
                <a:gd name="T62" fmla="*/ 30 w 31"/>
                <a:gd name="T63" fmla="*/ 8 h 37"/>
                <a:gd name="T64" fmla="*/ 28 w 31"/>
                <a:gd name="T65" fmla="*/ 4 h 37"/>
                <a:gd name="T66" fmla="*/ 26 w 31"/>
                <a:gd name="T67" fmla="*/ 3 h 37"/>
                <a:gd name="T68" fmla="*/ 21 w 31"/>
                <a:gd name="T69" fmla="*/ 2 h 37"/>
                <a:gd name="T70" fmla="*/ 12 w 31"/>
                <a:gd name="T71" fmla="*/ 2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1" h="37">
                  <a:moveTo>
                    <a:pt x="12" y="2"/>
                  </a:moveTo>
                  <a:cubicBezTo>
                    <a:pt x="12" y="17"/>
                    <a:pt x="12" y="17"/>
                    <a:pt x="12" y="17"/>
                  </a:cubicBezTo>
                  <a:cubicBezTo>
                    <a:pt x="19" y="17"/>
                    <a:pt x="19" y="17"/>
                    <a:pt x="19" y="17"/>
                  </a:cubicBezTo>
                  <a:cubicBezTo>
                    <a:pt x="21" y="17"/>
                    <a:pt x="22" y="16"/>
                    <a:pt x="23" y="16"/>
                  </a:cubicBezTo>
                  <a:cubicBezTo>
                    <a:pt x="24" y="15"/>
                    <a:pt x="24" y="14"/>
                    <a:pt x="25" y="12"/>
                  </a:cubicBezTo>
                  <a:cubicBezTo>
                    <a:pt x="26" y="12"/>
                    <a:pt x="26" y="12"/>
                    <a:pt x="26" y="12"/>
                  </a:cubicBezTo>
                  <a:cubicBezTo>
                    <a:pt x="26" y="24"/>
                    <a:pt x="26" y="24"/>
                    <a:pt x="26" y="24"/>
                  </a:cubicBezTo>
                  <a:cubicBezTo>
                    <a:pt x="25" y="24"/>
                    <a:pt x="25" y="24"/>
                    <a:pt x="25" y="24"/>
                  </a:cubicBezTo>
                  <a:cubicBezTo>
                    <a:pt x="25" y="23"/>
                    <a:pt x="24" y="22"/>
                    <a:pt x="24" y="21"/>
                  </a:cubicBezTo>
                  <a:cubicBezTo>
                    <a:pt x="24" y="20"/>
                    <a:pt x="23" y="20"/>
                    <a:pt x="22" y="20"/>
                  </a:cubicBezTo>
                  <a:cubicBezTo>
                    <a:pt x="22" y="19"/>
                    <a:pt x="21" y="19"/>
                    <a:pt x="19" y="19"/>
                  </a:cubicBezTo>
                  <a:cubicBezTo>
                    <a:pt x="12" y="19"/>
                    <a:pt x="12" y="19"/>
                    <a:pt x="12" y="19"/>
                  </a:cubicBezTo>
                  <a:cubicBezTo>
                    <a:pt x="12" y="31"/>
                    <a:pt x="12" y="31"/>
                    <a:pt x="12" y="31"/>
                  </a:cubicBezTo>
                  <a:cubicBezTo>
                    <a:pt x="12" y="33"/>
                    <a:pt x="12" y="34"/>
                    <a:pt x="12" y="34"/>
                  </a:cubicBezTo>
                  <a:cubicBezTo>
                    <a:pt x="12" y="35"/>
                    <a:pt x="13" y="35"/>
                    <a:pt x="13" y="36"/>
                  </a:cubicBezTo>
                  <a:cubicBezTo>
                    <a:pt x="14" y="36"/>
                    <a:pt x="15" y="36"/>
                    <a:pt x="16" y="36"/>
                  </a:cubicBezTo>
                  <a:cubicBezTo>
                    <a:pt x="18" y="36"/>
                    <a:pt x="18" y="36"/>
                    <a:pt x="18" y="36"/>
                  </a:cubicBezTo>
                  <a:cubicBezTo>
                    <a:pt x="18" y="37"/>
                    <a:pt x="18" y="37"/>
                    <a:pt x="18" y="37"/>
                  </a:cubicBezTo>
                  <a:cubicBezTo>
                    <a:pt x="0" y="37"/>
                    <a:pt x="0" y="37"/>
                    <a:pt x="0" y="37"/>
                  </a:cubicBezTo>
                  <a:cubicBezTo>
                    <a:pt x="0" y="36"/>
                    <a:pt x="0" y="36"/>
                    <a:pt x="0" y="36"/>
                  </a:cubicBezTo>
                  <a:cubicBezTo>
                    <a:pt x="1" y="36"/>
                    <a:pt x="1" y="36"/>
                    <a:pt x="1" y="36"/>
                  </a:cubicBezTo>
                  <a:cubicBezTo>
                    <a:pt x="3" y="36"/>
                    <a:pt x="4" y="36"/>
                    <a:pt x="5" y="35"/>
                  </a:cubicBezTo>
                  <a:cubicBezTo>
                    <a:pt x="6" y="34"/>
                    <a:pt x="6" y="33"/>
                    <a:pt x="6" y="31"/>
                  </a:cubicBezTo>
                  <a:cubicBezTo>
                    <a:pt x="6" y="7"/>
                    <a:pt x="6" y="7"/>
                    <a:pt x="6" y="7"/>
                  </a:cubicBezTo>
                  <a:cubicBezTo>
                    <a:pt x="6" y="5"/>
                    <a:pt x="6" y="4"/>
                    <a:pt x="5" y="3"/>
                  </a:cubicBezTo>
                  <a:cubicBezTo>
                    <a:pt x="5" y="2"/>
                    <a:pt x="5" y="2"/>
                    <a:pt x="4" y="2"/>
                  </a:cubicBezTo>
                  <a:cubicBezTo>
                    <a:pt x="3" y="1"/>
                    <a:pt x="2" y="1"/>
                    <a:pt x="1" y="1"/>
                  </a:cubicBezTo>
                  <a:cubicBezTo>
                    <a:pt x="0" y="1"/>
                    <a:pt x="0" y="1"/>
                    <a:pt x="0" y="1"/>
                  </a:cubicBezTo>
                  <a:cubicBezTo>
                    <a:pt x="0" y="0"/>
                    <a:pt x="0" y="0"/>
                    <a:pt x="0" y="0"/>
                  </a:cubicBezTo>
                  <a:cubicBezTo>
                    <a:pt x="31" y="0"/>
                    <a:pt x="31" y="0"/>
                    <a:pt x="31" y="0"/>
                  </a:cubicBezTo>
                  <a:cubicBezTo>
                    <a:pt x="31" y="8"/>
                    <a:pt x="31" y="8"/>
                    <a:pt x="31" y="8"/>
                  </a:cubicBezTo>
                  <a:cubicBezTo>
                    <a:pt x="30" y="8"/>
                    <a:pt x="30" y="8"/>
                    <a:pt x="30" y="8"/>
                  </a:cubicBezTo>
                  <a:cubicBezTo>
                    <a:pt x="29" y="6"/>
                    <a:pt x="29" y="5"/>
                    <a:pt x="28" y="4"/>
                  </a:cubicBezTo>
                  <a:cubicBezTo>
                    <a:pt x="27" y="4"/>
                    <a:pt x="27" y="3"/>
                    <a:pt x="26" y="3"/>
                  </a:cubicBezTo>
                  <a:cubicBezTo>
                    <a:pt x="25" y="2"/>
                    <a:pt x="23" y="2"/>
                    <a:pt x="21" y="2"/>
                  </a:cubicBezTo>
                  <a:lnTo>
                    <a:pt x="12"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rgbClr val="FF0000"/>
                </a:solidFill>
                <a:latin typeface="微软雅黑" panose="020B0503020204020204" pitchFamily="34" charset="-122"/>
                <a:ea typeface="微软雅黑" panose="020B0503020204020204" pitchFamily="34" charset="-122"/>
              </a:endParaRPr>
            </a:p>
          </p:txBody>
        </p:sp>
        <p:sp>
          <p:nvSpPr>
            <p:cNvPr id="153" name="Freeform 41"/>
            <p:cNvSpPr>
              <a:spLocks noEditPoints="1"/>
            </p:cNvSpPr>
            <p:nvPr/>
          </p:nvSpPr>
          <p:spPr bwMode="auto">
            <a:xfrm>
              <a:off x="4145" y="2326"/>
              <a:ext cx="59" cy="71"/>
            </a:xfrm>
            <a:custGeom>
              <a:avLst/>
              <a:gdLst>
                <a:gd name="T0" fmla="*/ 11 w 31"/>
                <a:gd name="T1" fmla="*/ 20 h 37"/>
                <a:gd name="T2" fmla="*/ 11 w 31"/>
                <a:gd name="T3" fmla="*/ 31 h 37"/>
                <a:gd name="T4" fmla="*/ 12 w 31"/>
                <a:gd name="T5" fmla="*/ 35 h 37"/>
                <a:gd name="T6" fmla="*/ 16 w 31"/>
                <a:gd name="T7" fmla="*/ 36 h 37"/>
                <a:gd name="T8" fmla="*/ 17 w 31"/>
                <a:gd name="T9" fmla="*/ 36 h 37"/>
                <a:gd name="T10" fmla="*/ 17 w 31"/>
                <a:gd name="T11" fmla="*/ 37 h 37"/>
                <a:gd name="T12" fmla="*/ 0 w 31"/>
                <a:gd name="T13" fmla="*/ 37 h 37"/>
                <a:gd name="T14" fmla="*/ 0 w 31"/>
                <a:gd name="T15" fmla="*/ 36 h 37"/>
                <a:gd name="T16" fmla="*/ 1 w 31"/>
                <a:gd name="T17" fmla="*/ 36 h 37"/>
                <a:gd name="T18" fmla="*/ 5 w 31"/>
                <a:gd name="T19" fmla="*/ 35 h 37"/>
                <a:gd name="T20" fmla="*/ 6 w 31"/>
                <a:gd name="T21" fmla="*/ 31 h 37"/>
                <a:gd name="T22" fmla="*/ 6 w 31"/>
                <a:gd name="T23" fmla="*/ 7 h 37"/>
                <a:gd name="T24" fmla="*/ 5 w 31"/>
                <a:gd name="T25" fmla="*/ 2 h 37"/>
                <a:gd name="T26" fmla="*/ 1 w 31"/>
                <a:gd name="T27" fmla="*/ 1 h 37"/>
                <a:gd name="T28" fmla="*/ 0 w 31"/>
                <a:gd name="T29" fmla="*/ 1 h 37"/>
                <a:gd name="T30" fmla="*/ 0 w 31"/>
                <a:gd name="T31" fmla="*/ 0 h 37"/>
                <a:gd name="T32" fmla="*/ 15 w 31"/>
                <a:gd name="T33" fmla="*/ 0 h 37"/>
                <a:gd name="T34" fmla="*/ 24 w 31"/>
                <a:gd name="T35" fmla="*/ 1 h 37"/>
                <a:gd name="T36" fmla="*/ 29 w 31"/>
                <a:gd name="T37" fmla="*/ 5 h 37"/>
                <a:gd name="T38" fmla="*/ 31 w 31"/>
                <a:gd name="T39" fmla="*/ 10 h 37"/>
                <a:gd name="T40" fmla="*/ 28 w 31"/>
                <a:gd name="T41" fmla="*/ 18 h 37"/>
                <a:gd name="T42" fmla="*/ 18 w 31"/>
                <a:gd name="T43" fmla="*/ 21 h 37"/>
                <a:gd name="T44" fmla="*/ 15 w 31"/>
                <a:gd name="T45" fmla="*/ 20 h 37"/>
                <a:gd name="T46" fmla="*/ 11 w 31"/>
                <a:gd name="T47" fmla="*/ 20 h 37"/>
                <a:gd name="T48" fmla="*/ 11 w 31"/>
                <a:gd name="T49" fmla="*/ 18 h 37"/>
                <a:gd name="T50" fmla="*/ 14 w 31"/>
                <a:gd name="T51" fmla="*/ 19 h 37"/>
                <a:gd name="T52" fmla="*/ 16 w 31"/>
                <a:gd name="T53" fmla="*/ 19 h 37"/>
                <a:gd name="T54" fmla="*/ 22 w 31"/>
                <a:gd name="T55" fmla="*/ 17 h 37"/>
                <a:gd name="T56" fmla="*/ 24 w 31"/>
                <a:gd name="T57" fmla="*/ 11 h 37"/>
                <a:gd name="T58" fmla="*/ 23 w 31"/>
                <a:gd name="T59" fmla="*/ 6 h 37"/>
                <a:gd name="T60" fmla="*/ 20 w 31"/>
                <a:gd name="T61" fmla="*/ 3 h 37"/>
                <a:gd name="T62" fmla="*/ 15 w 31"/>
                <a:gd name="T63" fmla="*/ 2 h 37"/>
                <a:gd name="T64" fmla="*/ 11 w 31"/>
                <a:gd name="T65" fmla="*/ 3 h 37"/>
                <a:gd name="T66" fmla="*/ 11 w 31"/>
                <a:gd name="T67" fmla="*/ 18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1" h="37">
                  <a:moveTo>
                    <a:pt x="11" y="20"/>
                  </a:moveTo>
                  <a:cubicBezTo>
                    <a:pt x="11" y="31"/>
                    <a:pt x="11" y="31"/>
                    <a:pt x="11" y="31"/>
                  </a:cubicBezTo>
                  <a:cubicBezTo>
                    <a:pt x="11" y="33"/>
                    <a:pt x="12" y="35"/>
                    <a:pt x="12" y="35"/>
                  </a:cubicBezTo>
                  <a:cubicBezTo>
                    <a:pt x="13" y="36"/>
                    <a:pt x="14" y="36"/>
                    <a:pt x="16" y="36"/>
                  </a:cubicBezTo>
                  <a:cubicBezTo>
                    <a:pt x="17" y="36"/>
                    <a:pt x="17" y="36"/>
                    <a:pt x="17" y="36"/>
                  </a:cubicBezTo>
                  <a:cubicBezTo>
                    <a:pt x="17" y="37"/>
                    <a:pt x="17" y="37"/>
                    <a:pt x="17" y="37"/>
                  </a:cubicBezTo>
                  <a:cubicBezTo>
                    <a:pt x="0" y="37"/>
                    <a:pt x="0" y="37"/>
                    <a:pt x="0" y="37"/>
                  </a:cubicBezTo>
                  <a:cubicBezTo>
                    <a:pt x="0" y="36"/>
                    <a:pt x="0" y="36"/>
                    <a:pt x="0" y="36"/>
                  </a:cubicBezTo>
                  <a:cubicBezTo>
                    <a:pt x="1" y="36"/>
                    <a:pt x="1" y="36"/>
                    <a:pt x="1" y="36"/>
                  </a:cubicBezTo>
                  <a:cubicBezTo>
                    <a:pt x="3" y="36"/>
                    <a:pt x="4" y="36"/>
                    <a:pt x="5" y="35"/>
                  </a:cubicBezTo>
                  <a:cubicBezTo>
                    <a:pt x="5" y="34"/>
                    <a:pt x="6" y="33"/>
                    <a:pt x="6" y="31"/>
                  </a:cubicBezTo>
                  <a:cubicBezTo>
                    <a:pt x="6" y="7"/>
                    <a:pt x="6" y="7"/>
                    <a:pt x="6" y="7"/>
                  </a:cubicBezTo>
                  <a:cubicBezTo>
                    <a:pt x="6" y="4"/>
                    <a:pt x="5" y="3"/>
                    <a:pt x="5" y="2"/>
                  </a:cubicBezTo>
                  <a:cubicBezTo>
                    <a:pt x="4" y="1"/>
                    <a:pt x="3" y="1"/>
                    <a:pt x="1" y="1"/>
                  </a:cubicBezTo>
                  <a:cubicBezTo>
                    <a:pt x="0" y="1"/>
                    <a:pt x="0" y="1"/>
                    <a:pt x="0" y="1"/>
                  </a:cubicBezTo>
                  <a:cubicBezTo>
                    <a:pt x="0" y="0"/>
                    <a:pt x="0" y="0"/>
                    <a:pt x="0" y="0"/>
                  </a:cubicBezTo>
                  <a:cubicBezTo>
                    <a:pt x="15" y="0"/>
                    <a:pt x="15" y="0"/>
                    <a:pt x="15" y="0"/>
                  </a:cubicBezTo>
                  <a:cubicBezTo>
                    <a:pt x="19" y="0"/>
                    <a:pt x="21" y="0"/>
                    <a:pt x="24" y="1"/>
                  </a:cubicBezTo>
                  <a:cubicBezTo>
                    <a:pt x="26" y="2"/>
                    <a:pt x="27" y="3"/>
                    <a:pt x="29" y="5"/>
                  </a:cubicBezTo>
                  <a:cubicBezTo>
                    <a:pt x="30" y="6"/>
                    <a:pt x="31" y="8"/>
                    <a:pt x="31" y="10"/>
                  </a:cubicBezTo>
                  <a:cubicBezTo>
                    <a:pt x="31" y="13"/>
                    <a:pt x="30" y="16"/>
                    <a:pt x="28" y="18"/>
                  </a:cubicBezTo>
                  <a:cubicBezTo>
                    <a:pt x="26" y="20"/>
                    <a:pt x="22" y="21"/>
                    <a:pt x="18" y="21"/>
                  </a:cubicBezTo>
                  <a:cubicBezTo>
                    <a:pt x="17" y="21"/>
                    <a:pt x="16" y="21"/>
                    <a:pt x="15" y="20"/>
                  </a:cubicBezTo>
                  <a:cubicBezTo>
                    <a:pt x="14" y="20"/>
                    <a:pt x="13" y="20"/>
                    <a:pt x="11" y="20"/>
                  </a:cubicBezTo>
                  <a:close/>
                  <a:moveTo>
                    <a:pt x="11" y="18"/>
                  </a:moveTo>
                  <a:cubicBezTo>
                    <a:pt x="13" y="18"/>
                    <a:pt x="13" y="19"/>
                    <a:pt x="14" y="19"/>
                  </a:cubicBezTo>
                  <a:cubicBezTo>
                    <a:pt x="15" y="19"/>
                    <a:pt x="16" y="19"/>
                    <a:pt x="16" y="19"/>
                  </a:cubicBezTo>
                  <a:cubicBezTo>
                    <a:pt x="19" y="19"/>
                    <a:pt x="20" y="18"/>
                    <a:pt x="22" y="17"/>
                  </a:cubicBezTo>
                  <a:cubicBezTo>
                    <a:pt x="23" y="15"/>
                    <a:pt x="24" y="13"/>
                    <a:pt x="24" y="11"/>
                  </a:cubicBezTo>
                  <a:cubicBezTo>
                    <a:pt x="24" y="9"/>
                    <a:pt x="24" y="8"/>
                    <a:pt x="23" y="6"/>
                  </a:cubicBezTo>
                  <a:cubicBezTo>
                    <a:pt x="22" y="5"/>
                    <a:pt x="21" y="4"/>
                    <a:pt x="20" y="3"/>
                  </a:cubicBezTo>
                  <a:cubicBezTo>
                    <a:pt x="19" y="3"/>
                    <a:pt x="17" y="2"/>
                    <a:pt x="15" y="2"/>
                  </a:cubicBezTo>
                  <a:cubicBezTo>
                    <a:pt x="14" y="2"/>
                    <a:pt x="13" y="2"/>
                    <a:pt x="11" y="3"/>
                  </a:cubicBezTo>
                  <a:lnTo>
                    <a:pt x="11" y="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rgbClr val="FF0000"/>
                </a:solidFill>
                <a:latin typeface="微软雅黑" panose="020B0503020204020204" pitchFamily="34" charset="-122"/>
                <a:ea typeface="微软雅黑" panose="020B0503020204020204" pitchFamily="34" charset="-122"/>
              </a:endParaRPr>
            </a:p>
          </p:txBody>
        </p:sp>
        <p:sp>
          <p:nvSpPr>
            <p:cNvPr id="154" name="Freeform 42"/>
            <p:cNvSpPr/>
            <p:nvPr/>
          </p:nvSpPr>
          <p:spPr bwMode="auto">
            <a:xfrm>
              <a:off x="4210" y="2326"/>
              <a:ext cx="67" cy="71"/>
            </a:xfrm>
            <a:custGeom>
              <a:avLst/>
              <a:gdLst>
                <a:gd name="T0" fmla="*/ 12 w 35"/>
                <a:gd name="T1" fmla="*/ 2 h 37"/>
                <a:gd name="T2" fmla="*/ 12 w 35"/>
                <a:gd name="T3" fmla="*/ 17 h 37"/>
                <a:gd name="T4" fmla="*/ 21 w 35"/>
                <a:gd name="T5" fmla="*/ 17 h 37"/>
                <a:gd name="T6" fmla="*/ 25 w 35"/>
                <a:gd name="T7" fmla="*/ 16 h 37"/>
                <a:gd name="T8" fmla="*/ 27 w 35"/>
                <a:gd name="T9" fmla="*/ 11 h 37"/>
                <a:gd name="T10" fmla="*/ 28 w 35"/>
                <a:gd name="T11" fmla="*/ 11 h 37"/>
                <a:gd name="T12" fmla="*/ 28 w 35"/>
                <a:gd name="T13" fmla="*/ 24 h 37"/>
                <a:gd name="T14" fmla="*/ 27 w 35"/>
                <a:gd name="T15" fmla="*/ 24 h 37"/>
                <a:gd name="T16" fmla="*/ 26 w 35"/>
                <a:gd name="T17" fmla="*/ 21 h 37"/>
                <a:gd name="T18" fmla="*/ 24 w 35"/>
                <a:gd name="T19" fmla="*/ 19 h 37"/>
                <a:gd name="T20" fmla="*/ 21 w 35"/>
                <a:gd name="T21" fmla="*/ 19 h 37"/>
                <a:gd name="T22" fmla="*/ 12 w 35"/>
                <a:gd name="T23" fmla="*/ 19 h 37"/>
                <a:gd name="T24" fmla="*/ 12 w 35"/>
                <a:gd name="T25" fmla="*/ 31 h 37"/>
                <a:gd name="T26" fmla="*/ 12 w 35"/>
                <a:gd name="T27" fmla="*/ 34 h 37"/>
                <a:gd name="T28" fmla="*/ 13 w 35"/>
                <a:gd name="T29" fmla="*/ 35 h 37"/>
                <a:gd name="T30" fmla="*/ 15 w 35"/>
                <a:gd name="T31" fmla="*/ 35 h 37"/>
                <a:gd name="T32" fmla="*/ 22 w 35"/>
                <a:gd name="T33" fmla="*/ 35 h 37"/>
                <a:gd name="T34" fmla="*/ 27 w 35"/>
                <a:gd name="T35" fmla="*/ 35 h 37"/>
                <a:gd name="T36" fmla="*/ 30 w 35"/>
                <a:gd name="T37" fmla="*/ 33 h 37"/>
                <a:gd name="T38" fmla="*/ 34 w 35"/>
                <a:gd name="T39" fmla="*/ 28 h 37"/>
                <a:gd name="T40" fmla="*/ 35 w 35"/>
                <a:gd name="T41" fmla="*/ 28 h 37"/>
                <a:gd name="T42" fmla="*/ 32 w 35"/>
                <a:gd name="T43" fmla="*/ 37 h 37"/>
                <a:gd name="T44" fmla="*/ 0 w 35"/>
                <a:gd name="T45" fmla="*/ 37 h 37"/>
                <a:gd name="T46" fmla="*/ 0 w 35"/>
                <a:gd name="T47" fmla="*/ 36 h 37"/>
                <a:gd name="T48" fmla="*/ 1 w 35"/>
                <a:gd name="T49" fmla="*/ 36 h 37"/>
                <a:gd name="T50" fmla="*/ 4 w 35"/>
                <a:gd name="T51" fmla="*/ 36 h 37"/>
                <a:gd name="T52" fmla="*/ 5 w 35"/>
                <a:gd name="T53" fmla="*/ 34 h 37"/>
                <a:gd name="T54" fmla="*/ 6 w 35"/>
                <a:gd name="T55" fmla="*/ 31 h 37"/>
                <a:gd name="T56" fmla="*/ 6 w 35"/>
                <a:gd name="T57" fmla="*/ 7 h 37"/>
                <a:gd name="T58" fmla="*/ 5 w 35"/>
                <a:gd name="T59" fmla="*/ 2 h 37"/>
                <a:gd name="T60" fmla="*/ 1 w 35"/>
                <a:gd name="T61" fmla="*/ 1 h 37"/>
                <a:gd name="T62" fmla="*/ 0 w 35"/>
                <a:gd name="T63" fmla="*/ 1 h 37"/>
                <a:gd name="T64" fmla="*/ 0 w 35"/>
                <a:gd name="T65" fmla="*/ 0 h 37"/>
                <a:gd name="T66" fmla="*/ 32 w 35"/>
                <a:gd name="T67" fmla="*/ 0 h 37"/>
                <a:gd name="T68" fmla="*/ 32 w 35"/>
                <a:gd name="T69" fmla="*/ 8 h 37"/>
                <a:gd name="T70" fmla="*/ 31 w 35"/>
                <a:gd name="T71" fmla="*/ 8 h 37"/>
                <a:gd name="T72" fmla="*/ 29 w 35"/>
                <a:gd name="T73" fmla="*/ 4 h 37"/>
                <a:gd name="T74" fmla="*/ 27 w 35"/>
                <a:gd name="T75" fmla="*/ 3 h 37"/>
                <a:gd name="T76" fmla="*/ 23 w 35"/>
                <a:gd name="T77" fmla="*/ 2 h 37"/>
                <a:gd name="T78" fmla="*/ 12 w 35"/>
                <a:gd name="T79" fmla="*/ 2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 h="37">
                  <a:moveTo>
                    <a:pt x="12" y="2"/>
                  </a:moveTo>
                  <a:cubicBezTo>
                    <a:pt x="12" y="17"/>
                    <a:pt x="12" y="17"/>
                    <a:pt x="12" y="17"/>
                  </a:cubicBezTo>
                  <a:cubicBezTo>
                    <a:pt x="21" y="17"/>
                    <a:pt x="21" y="17"/>
                    <a:pt x="21" y="17"/>
                  </a:cubicBezTo>
                  <a:cubicBezTo>
                    <a:pt x="23" y="17"/>
                    <a:pt x="24" y="16"/>
                    <a:pt x="25" y="16"/>
                  </a:cubicBezTo>
                  <a:cubicBezTo>
                    <a:pt x="26" y="15"/>
                    <a:pt x="27" y="14"/>
                    <a:pt x="27" y="11"/>
                  </a:cubicBezTo>
                  <a:cubicBezTo>
                    <a:pt x="28" y="11"/>
                    <a:pt x="28" y="11"/>
                    <a:pt x="28" y="11"/>
                  </a:cubicBezTo>
                  <a:cubicBezTo>
                    <a:pt x="28" y="24"/>
                    <a:pt x="28" y="24"/>
                    <a:pt x="28" y="24"/>
                  </a:cubicBezTo>
                  <a:cubicBezTo>
                    <a:pt x="27" y="24"/>
                    <a:pt x="27" y="24"/>
                    <a:pt x="27" y="24"/>
                  </a:cubicBezTo>
                  <a:cubicBezTo>
                    <a:pt x="27" y="23"/>
                    <a:pt x="26" y="21"/>
                    <a:pt x="26" y="21"/>
                  </a:cubicBezTo>
                  <a:cubicBezTo>
                    <a:pt x="26" y="20"/>
                    <a:pt x="25" y="20"/>
                    <a:pt x="24" y="19"/>
                  </a:cubicBezTo>
                  <a:cubicBezTo>
                    <a:pt x="24" y="19"/>
                    <a:pt x="22" y="19"/>
                    <a:pt x="21" y="19"/>
                  </a:cubicBezTo>
                  <a:cubicBezTo>
                    <a:pt x="12" y="19"/>
                    <a:pt x="12" y="19"/>
                    <a:pt x="12" y="19"/>
                  </a:cubicBezTo>
                  <a:cubicBezTo>
                    <a:pt x="12" y="31"/>
                    <a:pt x="12" y="31"/>
                    <a:pt x="12" y="31"/>
                  </a:cubicBezTo>
                  <a:cubicBezTo>
                    <a:pt x="12" y="33"/>
                    <a:pt x="12" y="34"/>
                    <a:pt x="12" y="34"/>
                  </a:cubicBezTo>
                  <a:cubicBezTo>
                    <a:pt x="12" y="34"/>
                    <a:pt x="12" y="35"/>
                    <a:pt x="13" y="35"/>
                  </a:cubicBezTo>
                  <a:cubicBezTo>
                    <a:pt x="13" y="35"/>
                    <a:pt x="14" y="35"/>
                    <a:pt x="15" y="35"/>
                  </a:cubicBezTo>
                  <a:cubicBezTo>
                    <a:pt x="22" y="35"/>
                    <a:pt x="22" y="35"/>
                    <a:pt x="22" y="35"/>
                  </a:cubicBezTo>
                  <a:cubicBezTo>
                    <a:pt x="24" y="35"/>
                    <a:pt x="26" y="35"/>
                    <a:pt x="27" y="35"/>
                  </a:cubicBezTo>
                  <a:cubicBezTo>
                    <a:pt x="28" y="35"/>
                    <a:pt x="29" y="34"/>
                    <a:pt x="30" y="33"/>
                  </a:cubicBezTo>
                  <a:cubicBezTo>
                    <a:pt x="31" y="32"/>
                    <a:pt x="33" y="30"/>
                    <a:pt x="34" y="28"/>
                  </a:cubicBezTo>
                  <a:cubicBezTo>
                    <a:pt x="35" y="28"/>
                    <a:pt x="35" y="28"/>
                    <a:pt x="35" y="28"/>
                  </a:cubicBezTo>
                  <a:cubicBezTo>
                    <a:pt x="32" y="37"/>
                    <a:pt x="32" y="37"/>
                    <a:pt x="32" y="37"/>
                  </a:cubicBezTo>
                  <a:cubicBezTo>
                    <a:pt x="0" y="37"/>
                    <a:pt x="0" y="37"/>
                    <a:pt x="0" y="37"/>
                  </a:cubicBezTo>
                  <a:cubicBezTo>
                    <a:pt x="0" y="36"/>
                    <a:pt x="0" y="36"/>
                    <a:pt x="0" y="36"/>
                  </a:cubicBezTo>
                  <a:cubicBezTo>
                    <a:pt x="1" y="36"/>
                    <a:pt x="1" y="36"/>
                    <a:pt x="1" y="36"/>
                  </a:cubicBezTo>
                  <a:cubicBezTo>
                    <a:pt x="2" y="36"/>
                    <a:pt x="3" y="36"/>
                    <a:pt x="4" y="36"/>
                  </a:cubicBezTo>
                  <a:cubicBezTo>
                    <a:pt x="5" y="35"/>
                    <a:pt x="5" y="35"/>
                    <a:pt x="5" y="34"/>
                  </a:cubicBezTo>
                  <a:cubicBezTo>
                    <a:pt x="6" y="34"/>
                    <a:pt x="6" y="33"/>
                    <a:pt x="6" y="31"/>
                  </a:cubicBezTo>
                  <a:cubicBezTo>
                    <a:pt x="6" y="7"/>
                    <a:pt x="6" y="7"/>
                    <a:pt x="6" y="7"/>
                  </a:cubicBezTo>
                  <a:cubicBezTo>
                    <a:pt x="6" y="4"/>
                    <a:pt x="6" y="3"/>
                    <a:pt x="5" y="2"/>
                  </a:cubicBezTo>
                  <a:cubicBezTo>
                    <a:pt x="4" y="1"/>
                    <a:pt x="3" y="1"/>
                    <a:pt x="1" y="1"/>
                  </a:cubicBezTo>
                  <a:cubicBezTo>
                    <a:pt x="0" y="1"/>
                    <a:pt x="0" y="1"/>
                    <a:pt x="0" y="1"/>
                  </a:cubicBezTo>
                  <a:cubicBezTo>
                    <a:pt x="0" y="0"/>
                    <a:pt x="0" y="0"/>
                    <a:pt x="0" y="0"/>
                  </a:cubicBezTo>
                  <a:cubicBezTo>
                    <a:pt x="32" y="0"/>
                    <a:pt x="32" y="0"/>
                    <a:pt x="32" y="0"/>
                  </a:cubicBezTo>
                  <a:cubicBezTo>
                    <a:pt x="32" y="8"/>
                    <a:pt x="32" y="8"/>
                    <a:pt x="32" y="8"/>
                  </a:cubicBezTo>
                  <a:cubicBezTo>
                    <a:pt x="31" y="8"/>
                    <a:pt x="31" y="8"/>
                    <a:pt x="31" y="8"/>
                  </a:cubicBezTo>
                  <a:cubicBezTo>
                    <a:pt x="30" y="6"/>
                    <a:pt x="30" y="5"/>
                    <a:pt x="29" y="4"/>
                  </a:cubicBezTo>
                  <a:cubicBezTo>
                    <a:pt x="29" y="3"/>
                    <a:pt x="28" y="3"/>
                    <a:pt x="27" y="3"/>
                  </a:cubicBezTo>
                  <a:cubicBezTo>
                    <a:pt x="26" y="2"/>
                    <a:pt x="25" y="2"/>
                    <a:pt x="23" y="2"/>
                  </a:cubicBezTo>
                  <a:lnTo>
                    <a:pt x="12"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rgbClr val="FF0000"/>
                </a:solidFill>
                <a:latin typeface="微软雅黑" panose="020B0503020204020204" pitchFamily="34" charset="-122"/>
                <a:ea typeface="微软雅黑" panose="020B0503020204020204" pitchFamily="34" charset="-122"/>
              </a:endParaRPr>
            </a:p>
          </p:txBody>
        </p:sp>
        <p:sp>
          <p:nvSpPr>
            <p:cNvPr id="155" name="Freeform 43"/>
            <p:cNvSpPr/>
            <p:nvPr/>
          </p:nvSpPr>
          <p:spPr bwMode="auto">
            <a:xfrm>
              <a:off x="4283" y="2326"/>
              <a:ext cx="65" cy="71"/>
            </a:xfrm>
            <a:custGeom>
              <a:avLst/>
              <a:gdLst>
                <a:gd name="T0" fmla="*/ 34 w 34"/>
                <a:gd name="T1" fmla="*/ 0 h 37"/>
                <a:gd name="T2" fmla="*/ 34 w 34"/>
                <a:gd name="T3" fmla="*/ 9 h 37"/>
                <a:gd name="T4" fmla="*/ 33 w 34"/>
                <a:gd name="T5" fmla="*/ 9 h 37"/>
                <a:gd name="T6" fmla="*/ 32 w 34"/>
                <a:gd name="T7" fmla="*/ 5 h 37"/>
                <a:gd name="T8" fmla="*/ 30 w 34"/>
                <a:gd name="T9" fmla="*/ 3 h 37"/>
                <a:gd name="T10" fmla="*/ 26 w 34"/>
                <a:gd name="T11" fmla="*/ 2 h 37"/>
                <a:gd name="T12" fmla="*/ 20 w 34"/>
                <a:gd name="T13" fmla="*/ 2 h 37"/>
                <a:gd name="T14" fmla="*/ 20 w 34"/>
                <a:gd name="T15" fmla="*/ 31 h 37"/>
                <a:gd name="T16" fmla="*/ 21 w 34"/>
                <a:gd name="T17" fmla="*/ 35 h 37"/>
                <a:gd name="T18" fmla="*/ 24 w 34"/>
                <a:gd name="T19" fmla="*/ 36 h 37"/>
                <a:gd name="T20" fmla="*/ 26 w 34"/>
                <a:gd name="T21" fmla="*/ 36 h 37"/>
                <a:gd name="T22" fmla="*/ 26 w 34"/>
                <a:gd name="T23" fmla="*/ 37 h 37"/>
                <a:gd name="T24" fmla="*/ 8 w 34"/>
                <a:gd name="T25" fmla="*/ 37 h 37"/>
                <a:gd name="T26" fmla="*/ 8 w 34"/>
                <a:gd name="T27" fmla="*/ 36 h 37"/>
                <a:gd name="T28" fmla="*/ 10 w 34"/>
                <a:gd name="T29" fmla="*/ 36 h 37"/>
                <a:gd name="T30" fmla="*/ 13 w 34"/>
                <a:gd name="T31" fmla="*/ 35 h 37"/>
                <a:gd name="T32" fmla="*/ 14 w 34"/>
                <a:gd name="T33" fmla="*/ 31 h 37"/>
                <a:gd name="T34" fmla="*/ 14 w 34"/>
                <a:gd name="T35" fmla="*/ 2 h 37"/>
                <a:gd name="T36" fmla="*/ 9 w 34"/>
                <a:gd name="T37" fmla="*/ 2 h 37"/>
                <a:gd name="T38" fmla="*/ 5 w 34"/>
                <a:gd name="T39" fmla="*/ 3 h 37"/>
                <a:gd name="T40" fmla="*/ 2 w 34"/>
                <a:gd name="T41" fmla="*/ 5 h 37"/>
                <a:gd name="T42" fmla="*/ 1 w 34"/>
                <a:gd name="T43" fmla="*/ 9 h 37"/>
                <a:gd name="T44" fmla="*/ 0 w 34"/>
                <a:gd name="T45" fmla="*/ 9 h 37"/>
                <a:gd name="T46" fmla="*/ 0 w 34"/>
                <a:gd name="T47" fmla="*/ 0 h 37"/>
                <a:gd name="T48" fmla="*/ 34 w 34"/>
                <a:gd name="T49"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4" h="37">
                  <a:moveTo>
                    <a:pt x="34" y="0"/>
                  </a:moveTo>
                  <a:cubicBezTo>
                    <a:pt x="34" y="9"/>
                    <a:pt x="34" y="9"/>
                    <a:pt x="34" y="9"/>
                  </a:cubicBezTo>
                  <a:cubicBezTo>
                    <a:pt x="33" y="9"/>
                    <a:pt x="33" y="9"/>
                    <a:pt x="33" y="9"/>
                  </a:cubicBezTo>
                  <a:cubicBezTo>
                    <a:pt x="33" y="7"/>
                    <a:pt x="33" y="6"/>
                    <a:pt x="32" y="5"/>
                  </a:cubicBezTo>
                  <a:cubicBezTo>
                    <a:pt x="32" y="4"/>
                    <a:pt x="31" y="4"/>
                    <a:pt x="30" y="3"/>
                  </a:cubicBezTo>
                  <a:cubicBezTo>
                    <a:pt x="29" y="3"/>
                    <a:pt x="27" y="2"/>
                    <a:pt x="26" y="2"/>
                  </a:cubicBezTo>
                  <a:cubicBezTo>
                    <a:pt x="20" y="2"/>
                    <a:pt x="20" y="2"/>
                    <a:pt x="20" y="2"/>
                  </a:cubicBezTo>
                  <a:cubicBezTo>
                    <a:pt x="20" y="31"/>
                    <a:pt x="20" y="31"/>
                    <a:pt x="20" y="31"/>
                  </a:cubicBezTo>
                  <a:cubicBezTo>
                    <a:pt x="20" y="33"/>
                    <a:pt x="20" y="35"/>
                    <a:pt x="21" y="35"/>
                  </a:cubicBezTo>
                  <a:cubicBezTo>
                    <a:pt x="21" y="36"/>
                    <a:pt x="23" y="36"/>
                    <a:pt x="24" y="36"/>
                  </a:cubicBezTo>
                  <a:cubicBezTo>
                    <a:pt x="26" y="36"/>
                    <a:pt x="26" y="36"/>
                    <a:pt x="26" y="36"/>
                  </a:cubicBezTo>
                  <a:cubicBezTo>
                    <a:pt x="26" y="37"/>
                    <a:pt x="26" y="37"/>
                    <a:pt x="26" y="37"/>
                  </a:cubicBezTo>
                  <a:cubicBezTo>
                    <a:pt x="8" y="37"/>
                    <a:pt x="8" y="37"/>
                    <a:pt x="8" y="37"/>
                  </a:cubicBezTo>
                  <a:cubicBezTo>
                    <a:pt x="8" y="36"/>
                    <a:pt x="8" y="36"/>
                    <a:pt x="8" y="36"/>
                  </a:cubicBezTo>
                  <a:cubicBezTo>
                    <a:pt x="10" y="36"/>
                    <a:pt x="10" y="36"/>
                    <a:pt x="10" y="36"/>
                  </a:cubicBezTo>
                  <a:cubicBezTo>
                    <a:pt x="11" y="36"/>
                    <a:pt x="13" y="36"/>
                    <a:pt x="13" y="35"/>
                  </a:cubicBezTo>
                  <a:cubicBezTo>
                    <a:pt x="14" y="34"/>
                    <a:pt x="14" y="33"/>
                    <a:pt x="14" y="31"/>
                  </a:cubicBezTo>
                  <a:cubicBezTo>
                    <a:pt x="14" y="2"/>
                    <a:pt x="14" y="2"/>
                    <a:pt x="14" y="2"/>
                  </a:cubicBezTo>
                  <a:cubicBezTo>
                    <a:pt x="9" y="2"/>
                    <a:pt x="9" y="2"/>
                    <a:pt x="9" y="2"/>
                  </a:cubicBezTo>
                  <a:cubicBezTo>
                    <a:pt x="7" y="2"/>
                    <a:pt x="6" y="2"/>
                    <a:pt x="5" y="3"/>
                  </a:cubicBezTo>
                  <a:cubicBezTo>
                    <a:pt x="4" y="3"/>
                    <a:pt x="3" y="4"/>
                    <a:pt x="2" y="5"/>
                  </a:cubicBezTo>
                  <a:cubicBezTo>
                    <a:pt x="1" y="6"/>
                    <a:pt x="1" y="7"/>
                    <a:pt x="1" y="9"/>
                  </a:cubicBezTo>
                  <a:cubicBezTo>
                    <a:pt x="0" y="9"/>
                    <a:pt x="0" y="9"/>
                    <a:pt x="0" y="9"/>
                  </a:cubicBezTo>
                  <a:cubicBezTo>
                    <a:pt x="0" y="0"/>
                    <a:pt x="0" y="0"/>
                    <a:pt x="0" y="0"/>
                  </a:cubicBezTo>
                  <a:lnTo>
                    <a:pt x="3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rgbClr val="FF0000"/>
                </a:solidFill>
                <a:latin typeface="微软雅黑" panose="020B0503020204020204" pitchFamily="34" charset="-122"/>
                <a:ea typeface="微软雅黑" panose="020B0503020204020204" pitchFamily="34" charset="-122"/>
              </a:endParaRPr>
            </a:p>
          </p:txBody>
        </p:sp>
        <p:sp>
          <p:nvSpPr>
            <p:cNvPr id="156" name="Freeform 44"/>
            <p:cNvSpPr>
              <a:spLocks noEditPoints="1"/>
            </p:cNvSpPr>
            <p:nvPr/>
          </p:nvSpPr>
          <p:spPr bwMode="auto">
            <a:xfrm>
              <a:off x="4351" y="2326"/>
              <a:ext cx="79" cy="71"/>
            </a:xfrm>
            <a:custGeom>
              <a:avLst/>
              <a:gdLst>
                <a:gd name="T0" fmla="*/ 41 w 41"/>
                <a:gd name="T1" fmla="*/ 37 h 37"/>
                <a:gd name="T2" fmla="*/ 30 w 41"/>
                <a:gd name="T3" fmla="*/ 37 h 37"/>
                <a:gd name="T4" fmla="*/ 16 w 41"/>
                <a:gd name="T5" fmla="*/ 20 h 37"/>
                <a:gd name="T6" fmla="*/ 14 w 41"/>
                <a:gd name="T7" fmla="*/ 20 h 37"/>
                <a:gd name="T8" fmla="*/ 13 w 41"/>
                <a:gd name="T9" fmla="*/ 20 h 37"/>
                <a:gd name="T10" fmla="*/ 12 w 41"/>
                <a:gd name="T11" fmla="*/ 20 h 37"/>
                <a:gd name="T12" fmla="*/ 12 w 41"/>
                <a:gd name="T13" fmla="*/ 31 h 37"/>
                <a:gd name="T14" fmla="*/ 13 w 41"/>
                <a:gd name="T15" fmla="*/ 35 h 37"/>
                <a:gd name="T16" fmla="*/ 16 w 41"/>
                <a:gd name="T17" fmla="*/ 36 h 37"/>
                <a:gd name="T18" fmla="*/ 18 w 41"/>
                <a:gd name="T19" fmla="*/ 36 h 37"/>
                <a:gd name="T20" fmla="*/ 18 w 41"/>
                <a:gd name="T21" fmla="*/ 37 h 37"/>
                <a:gd name="T22" fmla="*/ 0 w 41"/>
                <a:gd name="T23" fmla="*/ 37 h 37"/>
                <a:gd name="T24" fmla="*/ 0 w 41"/>
                <a:gd name="T25" fmla="*/ 36 h 37"/>
                <a:gd name="T26" fmla="*/ 2 w 41"/>
                <a:gd name="T27" fmla="*/ 36 h 37"/>
                <a:gd name="T28" fmla="*/ 5 w 41"/>
                <a:gd name="T29" fmla="*/ 35 h 37"/>
                <a:gd name="T30" fmla="*/ 6 w 41"/>
                <a:gd name="T31" fmla="*/ 31 h 37"/>
                <a:gd name="T32" fmla="*/ 6 w 41"/>
                <a:gd name="T33" fmla="*/ 7 h 37"/>
                <a:gd name="T34" fmla="*/ 5 w 41"/>
                <a:gd name="T35" fmla="*/ 2 h 37"/>
                <a:gd name="T36" fmla="*/ 2 w 41"/>
                <a:gd name="T37" fmla="*/ 1 h 37"/>
                <a:gd name="T38" fmla="*/ 0 w 41"/>
                <a:gd name="T39" fmla="*/ 1 h 37"/>
                <a:gd name="T40" fmla="*/ 0 w 41"/>
                <a:gd name="T41" fmla="*/ 0 h 37"/>
                <a:gd name="T42" fmla="*/ 15 w 41"/>
                <a:gd name="T43" fmla="*/ 0 h 37"/>
                <a:gd name="T44" fmla="*/ 25 w 41"/>
                <a:gd name="T45" fmla="*/ 1 h 37"/>
                <a:gd name="T46" fmla="*/ 30 w 41"/>
                <a:gd name="T47" fmla="*/ 4 h 37"/>
                <a:gd name="T48" fmla="*/ 32 w 41"/>
                <a:gd name="T49" fmla="*/ 10 h 37"/>
                <a:gd name="T50" fmla="*/ 30 w 41"/>
                <a:gd name="T51" fmla="*/ 16 h 37"/>
                <a:gd name="T52" fmla="*/ 22 w 41"/>
                <a:gd name="T53" fmla="*/ 19 h 37"/>
                <a:gd name="T54" fmla="*/ 31 w 41"/>
                <a:gd name="T55" fmla="*/ 30 h 37"/>
                <a:gd name="T56" fmla="*/ 36 w 41"/>
                <a:gd name="T57" fmla="*/ 35 h 37"/>
                <a:gd name="T58" fmla="*/ 41 w 41"/>
                <a:gd name="T59" fmla="*/ 36 h 37"/>
                <a:gd name="T60" fmla="*/ 41 w 41"/>
                <a:gd name="T61" fmla="*/ 37 h 37"/>
                <a:gd name="T62" fmla="*/ 12 w 41"/>
                <a:gd name="T63" fmla="*/ 18 h 37"/>
                <a:gd name="T64" fmla="*/ 13 w 41"/>
                <a:gd name="T65" fmla="*/ 18 h 37"/>
                <a:gd name="T66" fmla="*/ 14 w 41"/>
                <a:gd name="T67" fmla="*/ 18 h 37"/>
                <a:gd name="T68" fmla="*/ 22 w 41"/>
                <a:gd name="T69" fmla="*/ 16 h 37"/>
                <a:gd name="T70" fmla="*/ 25 w 41"/>
                <a:gd name="T71" fmla="*/ 10 h 37"/>
                <a:gd name="T72" fmla="*/ 23 w 41"/>
                <a:gd name="T73" fmla="*/ 4 h 37"/>
                <a:gd name="T74" fmla="*/ 17 w 41"/>
                <a:gd name="T75" fmla="*/ 2 h 37"/>
                <a:gd name="T76" fmla="*/ 12 w 41"/>
                <a:gd name="T77" fmla="*/ 3 h 37"/>
                <a:gd name="T78" fmla="*/ 12 w 41"/>
                <a:gd name="T79" fmla="*/ 18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1" h="37">
                  <a:moveTo>
                    <a:pt x="41" y="37"/>
                  </a:moveTo>
                  <a:cubicBezTo>
                    <a:pt x="30" y="37"/>
                    <a:pt x="30" y="37"/>
                    <a:pt x="30" y="37"/>
                  </a:cubicBezTo>
                  <a:cubicBezTo>
                    <a:pt x="16" y="20"/>
                    <a:pt x="16" y="20"/>
                    <a:pt x="16" y="20"/>
                  </a:cubicBezTo>
                  <a:cubicBezTo>
                    <a:pt x="15" y="20"/>
                    <a:pt x="14" y="20"/>
                    <a:pt x="14" y="20"/>
                  </a:cubicBezTo>
                  <a:cubicBezTo>
                    <a:pt x="13" y="20"/>
                    <a:pt x="13" y="20"/>
                    <a:pt x="13" y="20"/>
                  </a:cubicBezTo>
                  <a:cubicBezTo>
                    <a:pt x="13" y="20"/>
                    <a:pt x="12" y="20"/>
                    <a:pt x="12" y="20"/>
                  </a:cubicBezTo>
                  <a:cubicBezTo>
                    <a:pt x="12" y="31"/>
                    <a:pt x="12" y="31"/>
                    <a:pt x="12" y="31"/>
                  </a:cubicBezTo>
                  <a:cubicBezTo>
                    <a:pt x="12" y="33"/>
                    <a:pt x="12" y="35"/>
                    <a:pt x="13" y="35"/>
                  </a:cubicBezTo>
                  <a:cubicBezTo>
                    <a:pt x="14" y="36"/>
                    <a:pt x="15" y="36"/>
                    <a:pt x="16" y="36"/>
                  </a:cubicBezTo>
                  <a:cubicBezTo>
                    <a:pt x="18" y="36"/>
                    <a:pt x="18" y="36"/>
                    <a:pt x="18" y="36"/>
                  </a:cubicBezTo>
                  <a:cubicBezTo>
                    <a:pt x="18" y="37"/>
                    <a:pt x="18" y="37"/>
                    <a:pt x="18" y="37"/>
                  </a:cubicBezTo>
                  <a:cubicBezTo>
                    <a:pt x="0" y="37"/>
                    <a:pt x="0" y="37"/>
                    <a:pt x="0" y="37"/>
                  </a:cubicBezTo>
                  <a:cubicBezTo>
                    <a:pt x="0" y="36"/>
                    <a:pt x="0" y="36"/>
                    <a:pt x="0" y="36"/>
                  </a:cubicBezTo>
                  <a:cubicBezTo>
                    <a:pt x="2" y="36"/>
                    <a:pt x="2" y="36"/>
                    <a:pt x="2" y="36"/>
                  </a:cubicBezTo>
                  <a:cubicBezTo>
                    <a:pt x="4" y="36"/>
                    <a:pt x="5" y="36"/>
                    <a:pt x="5" y="35"/>
                  </a:cubicBezTo>
                  <a:cubicBezTo>
                    <a:pt x="6" y="34"/>
                    <a:pt x="6" y="33"/>
                    <a:pt x="6" y="31"/>
                  </a:cubicBezTo>
                  <a:cubicBezTo>
                    <a:pt x="6" y="7"/>
                    <a:pt x="6" y="7"/>
                    <a:pt x="6" y="7"/>
                  </a:cubicBezTo>
                  <a:cubicBezTo>
                    <a:pt x="6" y="4"/>
                    <a:pt x="6" y="3"/>
                    <a:pt x="5" y="2"/>
                  </a:cubicBezTo>
                  <a:cubicBezTo>
                    <a:pt x="5" y="1"/>
                    <a:pt x="3" y="1"/>
                    <a:pt x="2" y="1"/>
                  </a:cubicBezTo>
                  <a:cubicBezTo>
                    <a:pt x="0" y="1"/>
                    <a:pt x="0" y="1"/>
                    <a:pt x="0" y="1"/>
                  </a:cubicBezTo>
                  <a:cubicBezTo>
                    <a:pt x="0" y="0"/>
                    <a:pt x="0" y="0"/>
                    <a:pt x="0" y="0"/>
                  </a:cubicBezTo>
                  <a:cubicBezTo>
                    <a:pt x="15" y="0"/>
                    <a:pt x="15" y="0"/>
                    <a:pt x="15" y="0"/>
                  </a:cubicBezTo>
                  <a:cubicBezTo>
                    <a:pt x="20" y="0"/>
                    <a:pt x="23" y="0"/>
                    <a:pt x="25" y="1"/>
                  </a:cubicBezTo>
                  <a:cubicBezTo>
                    <a:pt x="27" y="1"/>
                    <a:pt x="29" y="3"/>
                    <a:pt x="30" y="4"/>
                  </a:cubicBezTo>
                  <a:cubicBezTo>
                    <a:pt x="32" y="6"/>
                    <a:pt x="32" y="7"/>
                    <a:pt x="32" y="10"/>
                  </a:cubicBezTo>
                  <a:cubicBezTo>
                    <a:pt x="32" y="12"/>
                    <a:pt x="31" y="14"/>
                    <a:pt x="30" y="16"/>
                  </a:cubicBezTo>
                  <a:cubicBezTo>
                    <a:pt x="28" y="17"/>
                    <a:pt x="26" y="18"/>
                    <a:pt x="22" y="19"/>
                  </a:cubicBezTo>
                  <a:cubicBezTo>
                    <a:pt x="31" y="30"/>
                    <a:pt x="31" y="30"/>
                    <a:pt x="31" y="30"/>
                  </a:cubicBezTo>
                  <a:cubicBezTo>
                    <a:pt x="33" y="32"/>
                    <a:pt x="34" y="34"/>
                    <a:pt x="36" y="35"/>
                  </a:cubicBezTo>
                  <a:cubicBezTo>
                    <a:pt x="37" y="36"/>
                    <a:pt x="39" y="36"/>
                    <a:pt x="41" y="36"/>
                  </a:cubicBezTo>
                  <a:lnTo>
                    <a:pt x="41" y="37"/>
                  </a:lnTo>
                  <a:close/>
                  <a:moveTo>
                    <a:pt x="12" y="18"/>
                  </a:moveTo>
                  <a:cubicBezTo>
                    <a:pt x="12" y="18"/>
                    <a:pt x="13" y="18"/>
                    <a:pt x="13" y="18"/>
                  </a:cubicBezTo>
                  <a:cubicBezTo>
                    <a:pt x="13" y="18"/>
                    <a:pt x="13" y="18"/>
                    <a:pt x="14" y="18"/>
                  </a:cubicBezTo>
                  <a:cubicBezTo>
                    <a:pt x="18" y="18"/>
                    <a:pt x="20" y="17"/>
                    <a:pt x="22" y="16"/>
                  </a:cubicBezTo>
                  <a:cubicBezTo>
                    <a:pt x="24" y="14"/>
                    <a:pt x="25" y="12"/>
                    <a:pt x="25" y="10"/>
                  </a:cubicBezTo>
                  <a:cubicBezTo>
                    <a:pt x="25" y="8"/>
                    <a:pt x="25" y="6"/>
                    <a:pt x="23" y="4"/>
                  </a:cubicBezTo>
                  <a:cubicBezTo>
                    <a:pt x="21" y="3"/>
                    <a:pt x="19" y="2"/>
                    <a:pt x="17" y="2"/>
                  </a:cubicBezTo>
                  <a:cubicBezTo>
                    <a:pt x="16" y="2"/>
                    <a:pt x="14" y="2"/>
                    <a:pt x="12" y="3"/>
                  </a:cubicBezTo>
                  <a:lnTo>
                    <a:pt x="12" y="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rgbClr val="FF0000"/>
                </a:solidFill>
                <a:latin typeface="微软雅黑" panose="020B0503020204020204" pitchFamily="34" charset="-122"/>
                <a:ea typeface="微软雅黑" panose="020B0503020204020204" pitchFamily="34" charset="-122"/>
              </a:endParaRPr>
            </a:p>
          </p:txBody>
        </p:sp>
        <p:sp>
          <p:nvSpPr>
            <p:cNvPr id="157" name="Freeform 45"/>
            <p:cNvSpPr>
              <a:spLocks noEditPoints="1"/>
            </p:cNvSpPr>
            <p:nvPr/>
          </p:nvSpPr>
          <p:spPr bwMode="auto">
            <a:xfrm>
              <a:off x="4432" y="2324"/>
              <a:ext cx="76" cy="75"/>
            </a:xfrm>
            <a:custGeom>
              <a:avLst/>
              <a:gdLst>
                <a:gd name="T0" fmla="*/ 21 w 40"/>
                <a:gd name="T1" fmla="*/ 0 h 39"/>
                <a:gd name="T2" fmla="*/ 35 w 40"/>
                <a:gd name="T3" fmla="*/ 6 h 39"/>
                <a:gd name="T4" fmla="*/ 40 w 40"/>
                <a:gd name="T5" fmla="*/ 19 h 39"/>
                <a:gd name="T6" fmla="*/ 34 w 40"/>
                <a:gd name="T7" fmla="*/ 34 h 39"/>
                <a:gd name="T8" fmla="*/ 20 w 40"/>
                <a:gd name="T9" fmla="*/ 39 h 39"/>
                <a:gd name="T10" fmla="*/ 6 w 40"/>
                <a:gd name="T11" fmla="*/ 34 h 39"/>
                <a:gd name="T12" fmla="*/ 0 w 40"/>
                <a:gd name="T13" fmla="*/ 20 h 39"/>
                <a:gd name="T14" fmla="*/ 7 w 40"/>
                <a:gd name="T15" fmla="*/ 5 h 39"/>
                <a:gd name="T16" fmla="*/ 21 w 40"/>
                <a:gd name="T17" fmla="*/ 0 h 39"/>
                <a:gd name="T18" fmla="*/ 20 w 40"/>
                <a:gd name="T19" fmla="*/ 2 h 39"/>
                <a:gd name="T20" fmla="*/ 11 w 40"/>
                <a:gd name="T21" fmla="*/ 6 h 39"/>
                <a:gd name="T22" fmla="*/ 7 w 40"/>
                <a:gd name="T23" fmla="*/ 19 h 39"/>
                <a:gd name="T24" fmla="*/ 11 w 40"/>
                <a:gd name="T25" fmla="*/ 33 h 39"/>
                <a:gd name="T26" fmla="*/ 20 w 40"/>
                <a:gd name="T27" fmla="*/ 37 h 39"/>
                <a:gd name="T28" fmla="*/ 30 w 40"/>
                <a:gd name="T29" fmla="*/ 33 h 39"/>
                <a:gd name="T30" fmla="*/ 33 w 40"/>
                <a:gd name="T31" fmla="*/ 20 h 39"/>
                <a:gd name="T32" fmla="*/ 29 w 40"/>
                <a:gd name="T33" fmla="*/ 6 h 39"/>
                <a:gd name="T34" fmla="*/ 20 w 40"/>
                <a:gd name="T35" fmla="*/ 2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0" h="39">
                  <a:moveTo>
                    <a:pt x="21" y="0"/>
                  </a:moveTo>
                  <a:cubicBezTo>
                    <a:pt x="26" y="0"/>
                    <a:pt x="31" y="2"/>
                    <a:pt x="35" y="6"/>
                  </a:cubicBezTo>
                  <a:cubicBezTo>
                    <a:pt x="38" y="9"/>
                    <a:pt x="40" y="14"/>
                    <a:pt x="40" y="19"/>
                  </a:cubicBezTo>
                  <a:cubicBezTo>
                    <a:pt x="40" y="25"/>
                    <a:pt x="38" y="30"/>
                    <a:pt x="34" y="34"/>
                  </a:cubicBezTo>
                  <a:cubicBezTo>
                    <a:pt x="31" y="37"/>
                    <a:pt x="26" y="39"/>
                    <a:pt x="20" y="39"/>
                  </a:cubicBezTo>
                  <a:cubicBezTo>
                    <a:pt x="14" y="39"/>
                    <a:pt x="10" y="37"/>
                    <a:pt x="6" y="34"/>
                  </a:cubicBezTo>
                  <a:cubicBezTo>
                    <a:pt x="2" y="30"/>
                    <a:pt x="0" y="25"/>
                    <a:pt x="0" y="20"/>
                  </a:cubicBezTo>
                  <a:cubicBezTo>
                    <a:pt x="0" y="14"/>
                    <a:pt x="2" y="9"/>
                    <a:pt x="7" y="5"/>
                  </a:cubicBezTo>
                  <a:cubicBezTo>
                    <a:pt x="11" y="2"/>
                    <a:pt x="15" y="0"/>
                    <a:pt x="21" y="0"/>
                  </a:cubicBezTo>
                  <a:close/>
                  <a:moveTo>
                    <a:pt x="20" y="2"/>
                  </a:moveTo>
                  <a:cubicBezTo>
                    <a:pt x="16" y="2"/>
                    <a:pt x="13" y="3"/>
                    <a:pt x="11" y="6"/>
                  </a:cubicBezTo>
                  <a:cubicBezTo>
                    <a:pt x="8" y="9"/>
                    <a:pt x="7" y="13"/>
                    <a:pt x="7" y="19"/>
                  </a:cubicBezTo>
                  <a:cubicBezTo>
                    <a:pt x="7" y="26"/>
                    <a:pt x="8" y="30"/>
                    <a:pt x="11" y="33"/>
                  </a:cubicBezTo>
                  <a:cubicBezTo>
                    <a:pt x="14" y="36"/>
                    <a:pt x="16" y="37"/>
                    <a:pt x="20" y="37"/>
                  </a:cubicBezTo>
                  <a:cubicBezTo>
                    <a:pt x="24" y="37"/>
                    <a:pt x="27" y="36"/>
                    <a:pt x="30" y="33"/>
                  </a:cubicBezTo>
                  <a:cubicBezTo>
                    <a:pt x="32" y="30"/>
                    <a:pt x="33" y="26"/>
                    <a:pt x="33" y="20"/>
                  </a:cubicBezTo>
                  <a:cubicBezTo>
                    <a:pt x="33" y="14"/>
                    <a:pt x="32" y="9"/>
                    <a:pt x="29" y="6"/>
                  </a:cubicBezTo>
                  <a:cubicBezTo>
                    <a:pt x="27" y="3"/>
                    <a:pt x="24" y="2"/>
                    <a:pt x="2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rgbClr val="FF0000"/>
                </a:solidFill>
                <a:latin typeface="微软雅黑" panose="020B0503020204020204" pitchFamily="34" charset="-122"/>
                <a:ea typeface="微软雅黑" panose="020B0503020204020204" pitchFamily="34" charset="-122"/>
              </a:endParaRPr>
            </a:p>
          </p:txBody>
        </p:sp>
        <p:sp>
          <p:nvSpPr>
            <p:cNvPr id="158" name="Freeform 46"/>
            <p:cNvSpPr/>
            <p:nvPr/>
          </p:nvSpPr>
          <p:spPr bwMode="auto">
            <a:xfrm>
              <a:off x="4514" y="2326"/>
              <a:ext cx="68" cy="71"/>
            </a:xfrm>
            <a:custGeom>
              <a:avLst/>
              <a:gdLst>
                <a:gd name="T0" fmla="*/ 35 w 36"/>
                <a:gd name="T1" fmla="*/ 27 h 37"/>
                <a:gd name="T2" fmla="*/ 36 w 36"/>
                <a:gd name="T3" fmla="*/ 27 h 37"/>
                <a:gd name="T4" fmla="*/ 32 w 36"/>
                <a:gd name="T5" fmla="*/ 37 h 37"/>
                <a:gd name="T6" fmla="*/ 0 w 36"/>
                <a:gd name="T7" fmla="*/ 37 h 37"/>
                <a:gd name="T8" fmla="*/ 0 w 36"/>
                <a:gd name="T9" fmla="*/ 36 h 37"/>
                <a:gd name="T10" fmla="*/ 2 w 36"/>
                <a:gd name="T11" fmla="*/ 36 h 37"/>
                <a:gd name="T12" fmla="*/ 6 w 36"/>
                <a:gd name="T13" fmla="*/ 35 h 37"/>
                <a:gd name="T14" fmla="*/ 6 w 36"/>
                <a:gd name="T15" fmla="*/ 31 h 37"/>
                <a:gd name="T16" fmla="*/ 6 w 36"/>
                <a:gd name="T17" fmla="*/ 7 h 37"/>
                <a:gd name="T18" fmla="*/ 5 w 36"/>
                <a:gd name="T19" fmla="*/ 2 h 37"/>
                <a:gd name="T20" fmla="*/ 2 w 36"/>
                <a:gd name="T21" fmla="*/ 1 h 37"/>
                <a:gd name="T22" fmla="*/ 0 w 36"/>
                <a:gd name="T23" fmla="*/ 1 h 37"/>
                <a:gd name="T24" fmla="*/ 0 w 36"/>
                <a:gd name="T25" fmla="*/ 0 h 37"/>
                <a:gd name="T26" fmla="*/ 19 w 36"/>
                <a:gd name="T27" fmla="*/ 0 h 37"/>
                <a:gd name="T28" fmla="*/ 19 w 36"/>
                <a:gd name="T29" fmla="*/ 1 h 37"/>
                <a:gd name="T30" fmla="*/ 14 w 36"/>
                <a:gd name="T31" fmla="*/ 2 h 37"/>
                <a:gd name="T32" fmla="*/ 13 w 36"/>
                <a:gd name="T33" fmla="*/ 3 h 37"/>
                <a:gd name="T34" fmla="*/ 12 w 36"/>
                <a:gd name="T35" fmla="*/ 7 h 37"/>
                <a:gd name="T36" fmla="*/ 12 w 36"/>
                <a:gd name="T37" fmla="*/ 31 h 37"/>
                <a:gd name="T38" fmla="*/ 13 w 36"/>
                <a:gd name="T39" fmla="*/ 34 h 37"/>
                <a:gd name="T40" fmla="*/ 14 w 36"/>
                <a:gd name="T41" fmla="*/ 35 h 37"/>
                <a:gd name="T42" fmla="*/ 18 w 36"/>
                <a:gd name="T43" fmla="*/ 35 h 37"/>
                <a:gd name="T44" fmla="*/ 21 w 36"/>
                <a:gd name="T45" fmla="*/ 35 h 37"/>
                <a:gd name="T46" fmla="*/ 28 w 36"/>
                <a:gd name="T47" fmla="*/ 34 h 37"/>
                <a:gd name="T48" fmla="*/ 32 w 36"/>
                <a:gd name="T49" fmla="*/ 32 h 37"/>
                <a:gd name="T50" fmla="*/ 35 w 36"/>
                <a:gd name="T51" fmla="*/ 2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6" h="37">
                  <a:moveTo>
                    <a:pt x="35" y="27"/>
                  </a:moveTo>
                  <a:cubicBezTo>
                    <a:pt x="36" y="27"/>
                    <a:pt x="36" y="27"/>
                    <a:pt x="36" y="27"/>
                  </a:cubicBezTo>
                  <a:cubicBezTo>
                    <a:pt x="32" y="37"/>
                    <a:pt x="32" y="37"/>
                    <a:pt x="32" y="37"/>
                  </a:cubicBezTo>
                  <a:cubicBezTo>
                    <a:pt x="0" y="37"/>
                    <a:pt x="0" y="37"/>
                    <a:pt x="0" y="37"/>
                  </a:cubicBezTo>
                  <a:cubicBezTo>
                    <a:pt x="0" y="36"/>
                    <a:pt x="0" y="36"/>
                    <a:pt x="0" y="36"/>
                  </a:cubicBezTo>
                  <a:cubicBezTo>
                    <a:pt x="2" y="36"/>
                    <a:pt x="2" y="36"/>
                    <a:pt x="2" y="36"/>
                  </a:cubicBezTo>
                  <a:cubicBezTo>
                    <a:pt x="4" y="36"/>
                    <a:pt x="5" y="36"/>
                    <a:pt x="6" y="35"/>
                  </a:cubicBezTo>
                  <a:cubicBezTo>
                    <a:pt x="6" y="34"/>
                    <a:pt x="6" y="33"/>
                    <a:pt x="6" y="31"/>
                  </a:cubicBezTo>
                  <a:cubicBezTo>
                    <a:pt x="6" y="7"/>
                    <a:pt x="6" y="7"/>
                    <a:pt x="6" y="7"/>
                  </a:cubicBezTo>
                  <a:cubicBezTo>
                    <a:pt x="6" y="4"/>
                    <a:pt x="6" y="3"/>
                    <a:pt x="5" y="2"/>
                  </a:cubicBezTo>
                  <a:cubicBezTo>
                    <a:pt x="5" y="1"/>
                    <a:pt x="3" y="1"/>
                    <a:pt x="2" y="1"/>
                  </a:cubicBezTo>
                  <a:cubicBezTo>
                    <a:pt x="0" y="1"/>
                    <a:pt x="0" y="1"/>
                    <a:pt x="0" y="1"/>
                  </a:cubicBezTo>
                  <a:cubicBezTo>
                    <a:pt x="0" y="0"/>
                    <a:pt x="0" y="0"/>
                    <a:pt x="0" y="0"/>
                  </a:cubicBezTo>
                  <a:cubicBezTo>
                    <a:pt x="19" y="0"/>
                    <a:pt x="19" y="0"/>
                    <a:pt x="19" y="0"/>
                  </a:cubicBezTo>
                  <a:cubicBezTo>
                    <a:pt x="19" y="1"/>
                    <a:pt x="19" y="1"/>
                    <a:pt x="19" y="1"/>
                  </a:cubicBezTo>
                  <a:cubicBezTo>
                    <a:pt x="17" y="1"/>
                    <a:pt x="15" y="1"/>
                    <a:pt x="14" y="2"/>
                  </a:cubicBezTo>
                  <a:cubicBezTo>
                    <a:pt x="13" y="2"/>
                    <a:pt x="13" y="2"/>
                    <a:pt x="13" y="3"/>
                  </a:cubicBezTo>
                  <a:cubicBezTo>
                    <a:pt x="12" y="4"/>
                    <a:pt x="12" y="5"/>
                    <a:pt x="12" y="7"/>
                  </a:cubicBezTo>
                  <a:cubicBezTo>
                    <a:pt x="12" y="31"/>
                    <a:pt x="12" y="31"/>
                    <a:pt x="12" y="31"/>
                  </a:cubicBezTo>
                  <a:cubicBezTo>
                    <a:pt x="12" y="32"/>
                    <a:pt x="12" y="33"/>
                    <a:pt x="13" y="34"/>
                  </a:cubicBezTo>
                  <a:cubicBezTo>
                    <a:pt x="13" y="34"/>
                    <a:pt x="13" y="35"/>
                    <a:pt x="14" y="35"/>
                  </a:cubicBezTo>
                  <a:cubicBezTo>
                    <a:pt x="14" y="35"/>
                    <a:pt x="16" y="35"/>
                    <a:pt x="18" y="35"/>
                  </a:cubicBezTo>
                  <a:cubicBezTo>
                    <a:pt x="21" y="35"/>
                    <a:pt x="21" y="35"/>
                    <a:pt x="21" y="35"/>
                  </a:cubicBezTo>
                  <a:cubicBezTo>
                    <a:pt x="25" y="35"/>
                    <a:pt x="27" y="35"/>
                    <a:pt x="28" y="34"/>
                  </a:cubicBezTo>
                  <a:cubicBezTo>
                    <a:pt x="29" y="34"/>
                    <a:pt x="30" y="33"/>
                    <a:pt x="32" y="32"/>
                  </a:cubicBezTo>
                  <a:cubicBezTo>
                    <a:pt x="33" y="31"/>
                    <a:pt x="34" y="29"/>
                    <a:pt x="35"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rgbClr val="FF0000"/>
                </a:solidFill>
                <a:latin typeface="微软雅黑" panose="020B0503020204020204" pitchFamily="34" charset="-122"/>
                <a:ea typeface="微软雅黑" panose="020B0503020204020204" pitchFamily="34" charset="-122"/>
              </a:endParaRPr>
            </a:p>
          </p:txBody>
        </p:sp>
        <p:sp>
          <p:nvSpPr>
            <p:cNvPr id="159" name="Freeform 47"/>
            <p:cNvSpPr/>
            <p:nvPr/>
          </p:nvSpPr>
          <p:spPr bwMode="auto">
            <a:xfrm>
              <a:off x="4586" y="2326"/>
              <a:ext cx="67" cy="71"/>
            </a:xfrm>
            <a:custGeom>
              <a:avLst/>
              <a:gdLst>
                <a:gd name="T0" fmla="*/ 11 w 35"/>
                <a:gd name="T1" fmla="*/ 2 h 37"/>
                <a:gd name="T2" fmla="*/ 11 w 35"/>
                <a:gd name="T3" fmla="*/ 17 h 37"/>
                <a:gd name="T4" fmla="*/ 20 w 35"/>
                <a:gd name="T5" fmla="*/ 17 h 37"/>
                <a:gd name="T6" fmla="*/ 25 w 35"/>
                <a:gd name="T7" fmla="*/ 16 h 37"/>
                <a:gd name="T8" fmla="*/ 27 w 35"/>
                <a:gd name="T9" fmla="*/ 11 h 37"/>
                <a:gd name="T10" fmla="*/ 28 w 35"/>
                <a:gd name="T11" fmla="*/ 11 h 37"/>
                <a:gd name="T12" fmla="*/ 28 w 35"/>
                <a:gd name="T13" fmla="*/ 24 h 37"/>
                <a:gd name="T14" fmla="*/ 27 w 35"/>
                <a:gd name="T15" fmla="*/ 24 h 37"/>
                <a:gd name="T16" fmla="*/ 26 w 35"/>
                <a:gd name="T17" fmla="*/ 21 h 37"/>
                <a:gd name="T18" fmla="*/ 24 w 35"/>
                <a:gd name="T19" fmla="*/ 19 h 37"/>
                <a:gd name="T20" fmla="*/ 20 w 35"/>
                <a:gd name="T21" fmla="*/ 19 h 37"/>
                <a:gd name="T22" fmla="*/ 11 w 35"/>
                <a:gd name="T23" fmla="*/ 19 h 37"/>
                <a:gd name="T24" fmla="*/ 11 w 35"/>
                <a:gd name="T25" fmla="*/ 31 h 37"/>
                <a:gd name="T26" fmla="*/ 12 w 35"/>
                <a:gd name="T27" fmla="*/ 34 h 37"/>
                <a:gd name="T28" fmla="*/ 12 w 35"/>
                <a:gd name="T29" fmla="*/ 35 h 37"/>
                <a:gd name="T30" fmla="*/ 15 w 35"/>
                <a:gd name="T31" fmla="*/ 35 h 37"/>
                <a:gd name="T32" fmla="*/ 22 w 35"/>
                <a:gd name="T33" fmla="*/ 35 h 37"/>
                <a:gd name="T34" fmla="*/ 27 w 35"/>
                <a:gd name="T35" fmla="*/ 35 h 37"/>
                <a:gd name="T36" fmla="*/ 30 w 35"/>
                <a:gd name="T37" fmla="*/ 33 h 37"/>
                <a:gd name="T38" fmla="*/ 34 w 35"/>
                <a:gd name="T39" fmla="*/ 28 h 37"/>
                <a:gd name="T40" fmla="*/ 35 w 35"/>
                <a:gd name="T41" fmla="*/ 28 h 37"/>
                <a:gd name="T42" fmla="*/ 31 w 35"/>
                <a:gd name="T43" fmla="*/ 37 h 37"/>
                <a:gd name="T44" fmla="*/ 0 w 35"/>
                <a:gd name="T45" fmla="*/ 37 h 37"/>
                <a:gd name="T46" fmla="*/ 0 w 35"/>
                <a:gd name="T47" fmla="*/ 36 h 37"/>
                <a:gd name="T48" fmla="*/ 1 w 35"/>
                <a:gd name="T49" fmla="*/ 36 h 37"/>
                <a:gd name="T50" fmla="*/ 4 w 35"/>
                <a:gd name="T51" fmla="*/ 36 h 37"/>
                <a:gd name="T52" fmla="*/ 5 w 35"/>
                <a:gd name="T53" fmla="*/ 34 h 37"/>
                <a:gd name="T54" fmla="*/ 6 w 35"/>
                <a:gd name="T55" fmla="*/ 31 h 37"/>
                <a:gd name="T56" fmla="*/ 6 w 35"/>
                <a:gd name="T57" fmla="*/ 7 h 37"/>
                <a:gd name="T58" fmla="*/ 5 w 35"/>
                <a:gd name="T59" fmla="*/ 2 h 37"/>
                <a:gd name="T60" fmla="*/ 1 w 35"/>
                <a:gd name="T61" fmla="*/ 1 h 37"/>
                <a:gd name="T62" fmla="*/ 0 w 35"/>
                <a:gd name="T63" fmla="*/ 1 h 37"/>
                <a:gd name="T64" fmla="*/ 0 w 35"/>
                <a:gd name="T65" fmla="*/ 0 h 37"/>
                <a:gd name="T66" fmla="*/ 31 w 35"/>
                <a:gd name="T67" fmla="*/ 0 h 37"/>
                <a:gd name="T68" fmla="*/ 32 w 35"/>
                <a:gd name="T69" fmla="*/ 8 h 37"/>
                <a:gd name="T70" fmla="*/ 31 w 35"/>
                <a:gd name="T71" fmla="*/ 8 h 37"/>
                <a:gd name="T72" fmla="*/ 29 w 35"/>
                <a:gd name="T73" fmla="*/ 4 h 37"/>
                <a:gd name="T74" fmla="*/ 27 w 35"/>
                <a:gd name="T75" fmla="*/ 3 h 37"/>
                <a:gd name="T76" fmla="*/ 23 w 35"/>
                <a:gd name="T77" fmla="*/ 2 h 37"/>
                <a:gd name="T78" fmla="*/ 11 w 35"/>
                <a:gd name="T79" fmla="*/ 2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 h="37">
                  <a:moveTo>
                    <a:pt x="11" y="2"/>
                  </a:moveTo>
                  <a:cubicBezTo>
                    <a:pt x="11" y="17"/>
                    <a:pt x="11" y="17"/>
                    <a:pt x="11" y="17"/>
                  </a:cubicBezTo>
                  <a:cubicBezTo>
                    <a:pt x="20" y="17"/>
                    <a:pt x="20" y="17"/>
                    <a:pt x="20" y="17"/>
                  </a:cubicBezTo>
                  <a:cubicBezTo>
                    <a:pt x="23" y="17"/>
                    <a:pt x="24" y="16"/>
                    <a:pt x="25" y="16"/>
                  </a:cubicBezTo>
                  <a:cubicBezTo>
                    <a:pt x="26" y="15"/>
                    <a:pt x="27" y="14"/>
                    <a:pt x="27" y="11"/>
                  </a:cubicBezTo>
                  <a:cubicBezTo>
                    <a:pt x="28" y="11"/>
                    <a:pt x="28" y="11"/>
                    <a:pt x="28" y="11"/>
                  </a:cubicBezTo>
                  <a:cubicBezTo>
                    <a:pt x="28" y="24"/>
                    <a:pt x="28" y="24"/>
                    <a:pt x="28" y="24"/>
                  </a:cubicBezTo>
                  <a:cubicBezTo>
                    <a:pt x="27" y="24"/>
                    <a:pt x="27" y="24"/>
                    <a:pt x="27" y="24"/>
                  </a:cubicBezTo>
                  <a:cubicBezTo>
                    <a:pt x="26" y="23"/>
                    <a:pt x="26" y="21"/>
                    <a:pt x="26" y="21"/>
                  </a:cubicBezTo>
                  <a:cubicBezTo>
                    <a:pt x="26" y="20"/>
                    <a:pt x="25" y="20"/>
                    <a:pt x="24" y="19"/>
                  </a:cubicBezTo>
                  <a:cubicBezTo>
                    <a:pt x="23" y="19"/>
                    <a:pt x="22" y="19"/>
                    <a:pt x="20" y="19"/>
                  </a:cubicBezTo>
                  <a:cubicBezTo>
                    <a:pt x="11" y="19"/>
                    <a:pt x="11" y="19"/>
                    <a:pt x="11" y="19"/>
                  </a:cubicBezTo>
                  <a:cubicBezTo>
                    <a:pt x="11" y="31"/>
                    <a:pt x="11" y="31"/>
                    <a:pt x="11" y="31"/>
                  </a:cubicBezTo>
                  <a:cubicBezTo>
                    <a:pt x="11" y="33"/>
                    <a:pt x="11" y="34"/>
                    <a:pt x="12" y="34"/>
                  </a:cubicBezTo>
                  <a:cubicBezTo>
                    <a:pt x="12" y="34"/>
                    <a:pt x="12" y="35"/>
                    <a:pt x="12" y="35"/>
                  </a:cubicBezTo>
                  <a:cubicBezTo>
                    <a:pt x="13" y="35"/>
                    <a:pt x="14" y="35"/>
                    <a:pt x="15" y="35"/>
                  </a:cubicBezTo>
                  <a:cubicBezTo>
                    <a:pt x="22" y="35"/>
                    <a:pt x="22" y="35"/>
                    <a:pt x="22" y="35"/>
                  </a:cubicBezTo>
                  <a:cubicBezTo>
                    <a:pt x="24" y="35"/>
                    <a:pt x="26" y="35"/>
                    <a:pt x="27" y="35"/>
                  </a:cubicBezTo>
                  <a:cubicBezTo>
                    <a:pt x="28" y="35"/>
                    <a:pt x="29" y="34"/>
                    <a:pt x="30" y="33"/>
                  </a:cubicBezTo>
                  <a:cubicBezTo>
                    <a:pt x="31" y="32"/>
                    <a:pt x="32" y="30"/>
                    <a:pt x="34" y="28"/>
                  </a:cubicBezTo>
                  <a:cubicBezTo>
                    <a:pt x="35" y="28"/>
                    <a:pt x="35" y="28"/>
                    <a:pt x="35" y="28"/>
                  </a:cubicBezTo>
                  <a:cubicBezTo>
                    <a:pt x="31" y="37"/>
                    <a:pt x="31" y="37"/>
                    <a:pt x="31" y="37"/>
                  </a:cubicBezTo>
                  <a:cubicBezTo>
                    <a:pt x="0" y="37"/>
                    <a:pt x="0" y="37"/>
                    <a:pt x="0" y="37"/>
                  </a:cubicBezTo>
                  <a:cubicBezTo>
                    <a:pt x="0" y="36"/>
                    <a:pt x="0" y="36"/>
                    <a:pt x="0" y="36"/>
                  </a:cubicBezTo>
                  <a:cubicBezTo>
                    <a:pt x="1" y="36"/>
                    <a:pt x="1" y="36"/>
                    <a:pt x="1" y="36"/>
                  </a:cubicBezTo>
                  <a:cubicBezTo>
                    <a:pt x="2" y="36"/>
                    <a:pt x="3" y="36"/>
                    <a:pt x="4" y="36"/>
                  </a:cubicBezTo>
                  <a:cubicBezTo>
                    <a:pt x="4" y="35"/>
                    <a:pt x="5" y="35"/>
                    <a:pt x="5" y="34"/>
                  </a:cubicBezTo>
                  <a:cubicBezTo>
                    <a:pt x="5" y="34"/>
                    <a:pt x="6" y="33"/>
                    <a:pt x="6" y="31"/>
                  </a:cubicBezTo>
                  <a:cubicBezTo>
                    <a:pt x="6" y="7"/>
                    <a:pt x="6" y="7"/>
                    <a:pt x="6" y="7"/>
                  </a:cubicBezTo>
                  <a:cubicBezTo>
                    <a:pt x="6" y="4"/>
                    <a:pt x="5" y="3"/>
                    <a:pt x="5" y="2"/>
                  </a:cubicBezTo>
                  <a:cubicBezTo>
                    <a:pt x="4" y="1"/>
                    <a:pt x="3" y="1"/>
                    <a:pt x="1" y="1"/>
                  </a:cubicBezTo>
                  <a:cubicBezTo>
                    <a:pt x="0" y="1"/>
                    <a:pt x="0" y="1"/>
                    <a:pt x="0" y="1"/>
                  </a:cubicBezTo>
                  <a:cubicBezTo>
                    <a:pt x="0" y="0"/>
                    <a:pt x="0" y="0"/>
                    <a:pt x="0" y="0"/>
                  </a:cubicBezTo>
                  <a:cubicBezTo>
                    <a:pt x="31" y="0"/>
                    <a:pt x="31" y="0"/>
                    <a:pt x="31" y="0"/>
                  </a:cubicBezTo>
                  <a:cubicBezTo>
                    <a:pt x="32" y="8"/>
                    <a:pt x="32" y="8"/>
                    <a:pt x="32" y="8"/>
                  </a:cubicBezTo>
                  <a:cubicBezTo>
                    <a:pt x="31" y="8"/>
                    <a:pt x="31" y="8"/>
                    <a:pt x="31" y="8"/>
                  </a:cubicBezTo>
                  <a:cubicBezTo>
                    <a:pt x="30" y="6"/>
                    <a:pt x="30" y="5"/>
                    <a:pt x="29" y="4"/>
                  </a:cubicBezTo>
                  <a:cubicBezTo>
                    <a:pt x="29" y="3"/>
                    <a:pt x="28" y="3"/>
                    <a:pt x="27" y="3"/>
                  </a:cubicBezTo>
                  <a:cubicBezTo>
                    <a:pt x="26" y="2"/>
                    <a:pt x="25" y="2"/>
                    <a:pt x="23" y="2"/>
                  </a:cubicBezTo>
                  <a:lnTo>
                    <a:pt x="11"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rgbClr val="FF0000"/>
                </a:solidFill>
                <a:latin typeface="微软雅黑" panose="020B0503020204020204" pitchFamily="34" charset="-122"/>
                <a:ea typeface="微软雅黑" panose="020B0503020204020204" pitchFamily="34" charset="-122"/>
              </a:endParaRPr>
            </a:p>
          </p:txBody>
        </p:sp>
        <p:sp>
          <p:nvSpPr>
            <p:cNvPr id="160" name="Freeform 48"/>
            <p:cNvSpPr/>
            <p:nvPr/>
          </p:nvSpPr>
          <p:spPr bwMode="auto">
            <a:xfrm>
              <a:off x="4655" y="2326"/>
              <a:ext cx="84" cy="73"/>
            </a:xfrm>
            <a:custGeom>
              <a:avLst/>
              <a:gdLst>
                <a:gd name="T0" fmla="*/ 29 w 44"/>
                <a:gd name="T1" fmla="*/ 1 h 38"/>
                <a:gd name="T2" fmla="*/ 29 w 44"/>
                <a:gd name="T3" fmla="*/ 0 h 38"/>
                <a:gd name="T4" fmla="*/ 44 w 44"/>
                <a:gd name="T5" fmla="*/ 0 h 38"/>
                <a:gd name="T6" fmla="*/ 44 w 44"/>
                <a:gd name="T7" fmla="*/ 1 h 38"/>
                <a:gd name="T8" fmla="*/ 42 w 44"/>
                <a:gd name="T9" fmla="*/ 1 h 38"/>
                <a:gd name="T10" fmla="*/ 39 w 44"/>
                <a:gd name="T11" fmla="*/ 3 h 38"/>
                <a:gd name="T12" fmla="*/ 38 w 44"/>
                <a:gd name="T13" fmla="*/ 7 h 38"/>
                <a:gd name="T14" fmla="*/ 38 w 44"/>
                <a:gd name="T15" fmla="*/ 22 h 38"/>
                <a:gd name="T16" fmla="*/ 37 w 44"/>
                <a:gd name="T17" fmla="*/ 31 h 38"/>
                <a:gd name="T18" fmla="*/ 32 w 44"/>
                <a:gd name="T19" fmla="*/ 36 h 38"/>
                <a:gd name="T20" fmla="*/ 22 w 44"/>
                <a:gd name="T21" fmla="*/ 38 h 38"/>
                <a:gd name="T22" fmla="*/ 12 w 44"/>
                <a:gd name="T23" fmla="*/ 36 h 38"/>
                <a:gd name="T24" fmla="*/ 7 w 44"/>
                <a:gd name="T25" fmla="*/ 30 h 38"/>
                <a:gd name="T26" fmla="*/ 6 w 44"/>
                <a:gd name="T27" fmla="*/ 21 h 38"/>
                <a:gd name="T28" fmla="*/ 6 w 44"/>
                <a:gd name="T29" fmla="*/ 7 h 38"/>
                <a:gd name="T30" fmla="*/ 5 w 44"/>
                <a:gd name="T31" fmla="*/ 2 h 38"/>
                <a:gd name="T32" fmla="*/ 1 w 44"/>
                <a:gd name="T33" fmla="*/ 1 h 38"/>
                <a:gd name="T34" fmla="*/ 0 w 44"/>
                <a:gd name="T35" fmla="*/ 1 h 38"/>
                <a:gd name="T36" fmla="*/ 0 w 44"/>
                <a:gd name="T37" fmla="*/ 0 h 38"/>
                <a:gd name="T38" fmla="*/ 18 w 44"/>
                <a:gd name="T39" fmla="*/ 0 h 38"/>
                <a:gd name="T40" fmla="*/ 18 w 44"/>
                <a:gd name="T41" fmla="*/ 1 h 38"/>
                <a:gd name="T42" fmla="*/ 16 w 44"/>
                <a:gd name="T43" fmla="*/ 1 h 38"/>
                <a:gd name="T44" fmla="*/ 12 w 44"/>
                <a:gd name="T45" fmla="*/ 3 h 38"/>
                <a:gd name="T46" fmla="*/ 12 w 44"/>
                <a:gd name="T47" fmla="*/ 7 h 38"/>
                <a:gd name="T48" fmla="*/ 12 w 44"/>
                <a:gd name="T49" fmla="*/ 23 h 38"/>
                <a:gd name="T50" fmla="*/ 12 w 44"/>
                <a:gd name="T51" fmla="*/ 28 h 38"/>
                <a:gd name="T52" fmla="*/ 14 w 44"/>
                <a:gd name="T53" fmla="*/ 32 h 38"/>
                <a:gd name="T54" fmla="*/ 17 w 44"/>
                <a:gd name="T55" fmla="*/ 35 h 38"/>
                <a:gd name="T56" fmla="*/ 22 w 44"/>
                <a:gd name="T57" fmla="*/ 36 h 38"/>
                <a:gd name="T58" fmla="*/ 30 w 44"/>
                <a:gd name="T59" fmla="*/ 34 h 38"/>
                <a:gd name="T60" fmla="*/ 34 w 44"/>
                <a:gd name="T61" fmla="*/ 30 h 38"/>
                <a:gd name="T62" fmla="*/ 35 w 44"/>
                <a:gd name="T63" fmla="*/ 22 h 38"/>
                <a:gd name="T64" fmla="*/ 35 w 44"/>
                <a:gd name="T65" fmla="*/ 7 h 38"/>
                <a:gd name="T66" fmla="*/ 34 w 44"/>
                <a:gd name="T67" fmla="*/ 2 h 38"/>
                <a:gd name="T68" fmla="*/ 31 w 44"/>
                <a:gd name="T69" fmla="*/ 1 h 38"/>
                <a:gd name="T70" fmla="*/ 29 w 44"/>
                <a:gd name="T71"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4" h="38">
                  <a:moveTo>
                    <a:pt x="29" y="1"/>
                  </a:moveTo>
                  <a:cubicBezTo>
                    <a:pt x="29" y="0"/>
                    <a:pt x="29" y="0"/>
                    <a:pt x="29" y="0"/>
                  </a:cubicBezTo>
                  <a:cubicBezTo>
                    <a:pt x="44" y="0"/>
                    <a:pt x="44" y="0"/>
                    <a:pt x="44" y="0"/>
                  </a:cubicBezTo>
                  <a:cubicBezTo>
                    <a:pt x="44" y="1"/>
                    <a:pt x="44" y="1"/>
                    <a:pt x="44" y="1"/>
                  </a:cubicBezTo>
                  <a:cubicBezTo>
                    <a:pt x="42" y="1"/>
                    <a:pt x="42" y="1"/>
                    <a:pt x="42" y="1"/>
                  </a:cubicBezTo>
                  <a:cubicBezTo>
                    <a:pt x="41" y="1"/>
                    <a:pt x="39" y="2"/>
                    <a:pt x="39" y="3"/>
                  </a:cubicBezTo>
                  <a:cubicBezTo>
                    <a:pt x="38" y="3"/>
                    <a:pt x="38" y="5"/>
                    <a:pt x="38" y="7"/>
                  </a:cubicBezTo>
                  <a:cubicBezTo>
                    <a:pt x="38" y="22"/>
                    <a:pt x="38" y="22"/>
                    <a:pt x="38" y="22"/>
                  </a:cubicBezTo>
                  <a:cubicBezTo>
                    <a:pt x="38" y="26"/>
                    <a:pt x="38" y="29"/>
                    <a:pt x="37" y="31"/>
                  </a:cubicBezTo>
                  <a:cubicBezTo>
                    <a:pt x="36" y="33"/>
                    <a:pt x="34" y="34"/>
                    <a:pt x="32" y="36"/>
                  </a:cubicBezTo>
                  <a:cubicBezTo>
                    <a:pt x="29" y="37"/>
                    <a:pt x="26" y="38"/>
                    <a:pt x="22" y="38"/>
                  </a:cubicBezTo>
                  <a:cubicBezTo>
                    <a:pt x="18" y="38"/>
                    <a:pt x="14" y="37"/>
                    <a:pt x="12" y="36"/>
                  </a:cubicBezTo>
                  <a:cubicBezTo>
                    <a:pt x="10" y="35"/>
                    <a:pt x="8" y="33"/>
                    <a:pt x="7" y="30"/>
                  </a:cubicBezTo>
                  <a:cubicBezTo>
                    <a:pt x="6" y="29"/>
                    <a:pt x="6" y="26"/>
                    <a:pt x="6" y="21"/>
                  </a:cubicBezTo>
                  <a:cubicBezTo>
                    <a:pt x="6" y="7"/>
                    <a:pt x="6" y="7"/>
                    <a:pt x="6" y="7"/>
                  </a:cubicBezTo>
                  <a:cubicBezTo>
                    <a:pt x="6" y="4"/>
                    <a:pt x="6" y="3"/>
                    <a:pt x="5" y="2"/>
                  </a:cubicBezTo>
                  <a:cubicBezTo>
                    <a:pt x="4" y="1"/>
                    <a:pt x="3" y="1"/>
                    <a:pt x="1" y="1"/>
                  </a:cubicBezTo>
                  <a:cubicBezTo>
                    <a:pt x="0" y="1"/>
                    <a:pt x="0" y="1"/>
                    <a:pt x="0" y="1"/>
                  </a:cubicBezTo>
                  <a:cubicBezTo>
                    <a:pt x="0" y="0"/>
                    <a:pt x="0" y="0"/>
                    <a:pt x="0" y="0"/>
                  </a:cubicBezTo>
                  <a:cubicBezTo>
                    <a:pt x="18" y="0"/>
                    <a:pt x="18" y="0"/>
                    <a:pt x="18" y="0"/>
                  </a:cubicBezTo>
                  <a:cubicBezTo>
                    <a:pt x="18" y="1"/>
                    <a:pt x="18" y="1"/>
                    <a:pt x="18" y="1"/>
                  </a:cubicBezTo>
                  <a:cubicBezTo>
                    <a:pt x="16" y="1"/>
                    <a:pt x="16" y="1"/>
                    <a:pt x="16" y="1"/>
                  </a:cubicBezTo>
                  <a:cubicBezTo>
                    <a:pt x="14" y="1"/>
                    <a:pt x="13" y="2"/>
                    <a:pt x="12" y="3"/>
                  </a:cubicBezTo>
                  <a:cubicBezTo>
                    <a:pt x="12" y="3"/>
                    <a:pt x="12" y="5"/>
                    <a:pt x="12" y="7"/>
                  </a:cubicBezTo>
                  <a:cubicBezTo>
                    <a:pt x="12" y="23"/>
                    <a:pt x="12" y="23"/>
                    <a:pt x="12" y="23"/>
                  </a:cubicBezTo>
                  <a:cubicBezTo>
                    <a:pt x="12" y="24"/>
                    <a:pt x="12" y="26"/>
                    <a:pt x="12" y="28"/>
                  </a:cubicBezTo>
                  <a:cubicBezTo>
                    <a:pt x="12" y="30"/>
                    <a:pt x="13" y="31"/>
                    <a:pt x="14" y="32"/>
                  </a:cubicBezTo>
                  <a:cubicBezTo>
                    <a:pt x="15" y="33"/>
                    <a:pt x="16" y="34"/>
                    <a:pt x="17" y="35"/>
                  </a:cubicBezTo>
                  <a:cubicBezTo>
                    <a:pt x="19" y="35"/>
                    <a:pt x="20" y="36"/>
                    <a:pt x="22" y="36"/>
                  </a:cubicBezTo>
                  <a:cubicBezTo>
                    <a:pt x="25" y="36"/>
                    <a:pt x="28" y="35"/>
                    <a:pt x="30" y="34"/>
                  </a:cubicBezTo>
                  <a:cubicBezTo>
                    <a:pt x="32" y="33"/>
                    <a:pt x="33" y="32"/>
                    <a:pt x="34" y="30"/>
                  </a:cubicBezTo>
                  <a:cubicBezTo>
                    <a:pt x="35" y="28"/>
                    <a:pt x="35" y="26"/>
                    <a:pt x="35" y="22"/>
                  </a:cubicBezTo>
                  <a:cubicBezTo>
                    <a:pt x="35" y="7"/>
                    <a:pt x="35" y="7"/>
                    <a:pt x="35" y="7"/>
                  </a:cubicBezTo>
                  <a:cubicBezTo>
                    <a:pt x="35" y="4"/>
                    <a:pt x="35" y="3"/>
                    <a:pt x="34" y="2"/>
                  </a:cubicBezTo>
                  <a:cubicBezTo>
                    <a:pt x="34" y="1"/>
                    <a:pt x="32" y="1"/>
                    <a:pt x="31" y="1"/>
                  </a:cubicBezTo>
                  <a:lnTo>
                    <a:pt x="29"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rgbClr val="FF0000"/>
                </a:solidFill>
                <a:latin typeface="微软雅黑" panose="020B0503020204020204" pitchFamily="34" charset="-122"/>
                <a:ea typeface="微软雅黑" panose="020B0503020204020204" pitchFamily="34" charset="-122"/>
              </a:endParaRPr>
            </a:p>
          </p:txBody>
        </p:sp>
        <p:sp>
          <p:nvSpPr>
            <p:cNvPr id="161" name="Freeform 49"/>
            <p:cNvSpPr/>
            <p:nvPr/>
          </p:nvSpPr>
          <p:spPr bwMode="auto">
            <a:xfrm>
              <a:off x="4741" y="2326"/>
              <a:ext cx="101" cy="71"/>
            </a:xfrm>
            <a:custGeom>
              <a:avLst/>
              <a:gdLst>
                <a:gd name="T0" fmla="*/ 24 w 53"/>
                <a:gd name="T1" fmla="*/ 37 h 37"/>
                <a:gd name="T2" fmla="*/ 8 w 53"/>
                <a:gd name="T3" fmla="*/ 6 h 37"/>
                <a:gd name="T4" fmla="*/ 8 w 53"/>
                <a:gd name="T5" fmla="*/ 31 h 37"/>
                <a:gd name="T6" fmla="*/ 9 w 53"/>
                <a:gd name="T7" fmla="*/ 35 h 37"/>
                <a:gd name="T8" fmla="*/ 13 w 53"/>
                <a:gd name="T9" fmla="*/ 36 h 37"/>
                <a:gd name="T10" fmla="*/ 14 w 53"/>
                <a:gd name="T11" fmla="*/ 36 h 37"/>
                <a:gd name="T12" fmla="*/ 14 w 53"/>
                <a:gd name="T13" fmla="*/ 37 h 37"/>
                <a:gd name="T14" fmla="*/ 0 w 53"/>
                <a:gd name="T15" fmla="*/ 37 h 37"/>
                <a:gd name="T16" fmla="*/ 0 w 53"/>
                <a:gd name="T17" fmla="*/ 36 h 37"/>
                <a:gd name="T18" fmla="*/ 1 w 53"/>
                <a:gd name="T19" fmla="*/ 36 h 37"/>
                <a:gd name="T20" fmla="*/ 5 w 53"/>
                <a:gd name="T21" fmla="*/ 35 h 37"/>
                <a:gd name="T22" fmla="*/ 6 w 53"/>
                <a:gd name="T23" fmla="*/ 31 h 37"/>
                <a:gd name="T24" fmla="*/ 6 w 53"/>
                <a:gd name="T25" fmla="*/ 6 h 37"/>
                <a:gd name="T26" fmla="*/ 5 w 53"/>
                <a:gd name="T27" fmla="*/ 3 h 37"/>
                <a:gd name="T28" fmla="*/ 3 w 53"/>
                <a:gd name="T29" fmla="*/ 2 h 37"/>
                <a:gd name="T30" fmla="*/ 0 w 53"/>
                <a:gd name="T31" fmla="*/ 1 h 37"/>
                <a:gd name="T32" fmla="*/ 0 w 53"/>
                <a:gd name="T33" fmla="*/ 0 h 37"/>
                <a:gd name="T34" fmla="*/ 12 w 53"/>
                <a:gd name="T35" fmla="*/ 0 h 37"/>
                <a:gd name="T36" fmla="*/ 26 w 53"/>
                <a:gd name="T37" fmla="*/ 29 h 37"/>
                <a:gd name="T38" fmla="*/ 41 w 53"/>
                <a:gd name="T39" fmla="*/ 0 h 37"/>
                <a:gd name="T40" fmla="*/ 53 w 53"/>
                <a:gd name="T41" fmla="*/ 0 h 37"/>
                <a:gd name="T42" fmla="*/ 53 w 53"/>
                <a:gd name="T43" fmla="*/ 1 h 37"/>
                <a:gd name="T44" fmla="*/ 51 w 53"/>
                <a:gd name="T45" fmla="*/ 1 h 37"/>
                <a:gd name="T46" fmla="*/ 48 w 53"/>
                <a:gd name="T47" fmla="*/ 2 h 37"/>
                <a:gd name="T48" fmla="*/ 47 w 53"/>
                <a:gd name="T49" fmla="*/ 6 h 37"/>
                <a:gd name="T50" fmla="*/ 47 w 53"/>
                <a:gd name="T51" fmla="*/ 31 h 37"/>
                <a:gd name="T52" fmla="*/ 48 w 53"/>
                <a:gd name="T53" fmla="*/ 35 h 37"/>
                <a:gd name="T54" fmla="*/ 51 w 53"/>
                <a:gd name="T55" fmla="*/ 36 h 37"/>
                <a:gd name="T56" fmla="*/ 53 w 53"/>
                <a:gd name="T57" fmla="*/ 36 h 37"/>
                <a:gd name="T58" fmla="*/ 53 w 53"/>
                <a:gd name="T59" fmla="*/ 37 h 37"/>
                <a:gd name="T60" fmla="*/ 35 w 53"/>
                <a:gd name="T61" fmla="*/ 37 h 37"/>
                <a:gd name="T62" fmla="*/ 35 w 53"/>
                <a:gd name="T63" fmla="*/ 36 h 37"/>
                <a:gd name="T64" fmla="*/ 37 w 53"/>
                <a:gd name="T65" fmla="*/ 36 h 37"/>
                <a:gd name="T66" fmla="*/ 40 w 53"/>
                <a:gd name="T67" fmla="*/ 35 h 37"/>
                <a:gd name="T68" fmla="*/ 41 w 53"/>
                <a:gd name="T69" fmla="*/ 31 h 37"/>
                <a:gd name="T70" fmla="*/ 41 w 53"/>
                <a:gd name="T71" fmla="*/ 6 h 37"/>
                <a:gd name="T72" fmla="*/ 25 w 53"/>
                <a:gd name="T73" fmla="*/ 37 h 37"/>
                <a:gd name="T74" fmla="*/ 24 w 53"/>
                <a:gd name="T75"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3" h="37">
                  <a:moveTo>
                    <a:pt x="24" y="37"/>
                  </a:moveTo>
                  <a:cubicBezTo>
                    <a:pt x="8" y="6"/>
                    <a:pt x="8" y="6"/>
                    <a:pt x="8" y="6"/>
                  </a:cubicBezTo>
                  <a:cubicBezTo>
                    <a:pt x="8" y="31"/>
                    <a:pt x="8" y="31"/>
                    <a:pt x="8" y="31"/>
                  </a:cubicBezTo>
                  <a:cubicBezTo>
                    <a:pt x="8" y="33"/>
                    <a:pt x="9" y="35"/>
                    <a:pt x="9" y="35"/>
                  </a:cubicBezTo>
                  <a:cubicBezTo>
                    <a:pt x="10" y="36"/>
                    <a:pt x="11" y="36"/>
                    <a:pt x="13" y="36"/>
                  </a:cubicBezTo>
                  <a:cubicBezTo>
                    <a:pt x="14" y="36"/>
                    <a:pt x="14" y="36"/>
                    <a:pt x="14" y="36"/>
                  </a:cubicBezTo>
                  <a:cubicBezTo>
                    <a:pt x="14" y="37"/>
                    <a:pt x="14" y="37"/>
                    <a:pt x="14" y="37"/>
                  </a:cubicBezTo>
                  <a:cubicBezTo>
                    <a:pt x="0" y="37"/>
                    <a:pt x="0" y="37"/>
                    <a:pt x="0" y="37"/>
                  </a:cubicBezTo>
                  <a:cubicBezTo>
                    <a:pt x="0" y="36"/>
                    <a:pt x="0" y="36"/>
                    <a:pt x="0" y="36"/>
                  </a:cubicBezTo>
                  <a:cubicBezTo>
                    <a:pt x="1" y="36"/>
                    <a:pt x="1" y="36"/>
                    <a:pt x="1" y="36"/>
                  </a:cubicBezTo>
                  <a:cubicBezTo>
                    <a:pt x="3" y="36"/>
                    <a:pt x="4" y="36"/>
                    <a:pt x="5" y="35"/>
                  </a:cubicBezTo>
                  <a:cubicBezTo>
                    <a:pt x="5" y="34"/>
                    <a:pt x="6" y="33"/>
                    <a:pt x="6" y="31"/>
                  </a:cubicBezTo>
                  <a:cubicBezTo>
                    <a:pt x="6" y="6"/>
                    <a:pt x="6" y="6"/>
                    <a:pt x="6" y="6"/>
                  </a:cubicBezTo>
                  <a:cubicBezTo>
                    <a:pt x="6" y="5"/>
                    <a:pt x="5" y="4"/>
                    <a:pt x="5" y="3"/>
                  </a:cubicBezTo>
                  <a:cubicBezTo>
                    <a:pt x="5" y="2"/>
                    <a:pt x="4" y="2"/>
                    <a:pt x="3" y="2"/>
                  </a:cubicBezTo>
                  <a:cubicBezTo>
                    <a:pt x="3" y="1"/>
                    <a:pt x="1" y="1"/>
                    <a:pt x="0" y="1"/>
                  </a:cubicBezTo>
                  <a:cubicBezTo>
                    <a:pt x="0" y="0"/>
                    <a:pt x="0" y="0"/>
                    <a:pt x="0" y="0"/>
                  </a:cubicBezTo>
                  <a:cubicBezTo>
                    <a:pt x="12" y="0"/>
                    <a:pt x="12" y="0"/>
                    <a:pt x="12" y="0"/>
                  </a:cubicBezTo>
                  <a:cubicBezTo>
                    <a:pt x="26" y="29"/>
                    <a:pt x="26" y="29"/>
                    <a:pt x="26" y="29"/>
                  </a:cubicBezTo>
                  <a:cubicBezTo>
                    <a:pt x="41" y="0"/>
                    <a:pt x="41" y="0"/>
                    <a:pt x="41" y="0"/>
                  </a:cubicBezTo>
                  <a:cubicBezTo>
                    <a:pt x="53" y="0"/>
                    <a:pt x="53" y="0"/>
                    <a:pt x="53" y="0"/>
                  </a:cubicBezTo>
                  <a:cubicBezTo>
                    <a:pt x="53" y="1"/>
                    <a:pt x="53" y="1"/>
                    <a:pt x="53" y="1"/>
                  </a:cubicBezTo>
                  <a:cubicBezTo>
                    <a:pt x="51" y="1"/>
                    <a:pt x="51" y="1"/>
                    <a:pt x="51" y="1"/>
                  </a:cubicBezTo>
                  <a:cubicBezTo>
                    <a:pt x="50" y="1"/>
                    <a:pt x="48" y="2"/>
                    <a:pt x="48" y="2"/>
                  </a:cubicBezTo>
                  <a:cubicBezTo>
                    <a:pt x="47" y="3"/>
                    <a:pt x="47" y="4"/>
                    <a:pt x="47" y="6"/>
                  </a:cubicBezTo>
                  <a:cubicBezTo>
                    <a:pt x="47" y="31"/>
                    <a:pt x="47" y="31"/>
                    <a:pt x="47" y="31"/>
                  </a:cubicBezTo>
                  <a:cubicBezTo>
                    <a:pt x="47" y="33"/>
                    <a:pt x="47" y="35"/>
                    <a:pt x="48" y="35"/>
                  </a:cubicBezTo>
                  <a:cubicBezTo>
                    <a:pt x="49" y="36"/>
                    <a:pt x="50" y="36"/>
                    <a:pt x="51" y="36"/>
                  </a:cubicBezTo>
                  <a:cubicBezTo>
                    <a:pt x="53" y="36"/>
                    <a:pt x="53" y="36"/>
                    <a:pt x="53" y="36"/>
                  </a:cubicBezTo>
                  <a:cubicBezTo>
                    <a:pt x="53" y="37"/>
                    <a:pt x="53" y="37"/>
                    <a:pt x="53" y="37"/>
                  </a:cubicBezTo>
                  <a:cubicBezTo>
                    <a:pt x="35" y="37"/>
                    <a:pt x="35" y="37"/>
                    <a:pt x="35" y="37"/>
                  </a:cubicBezTo>
                  <a:cubicBezTo>
                    <a:pt x="35" y="36"/>
                    <a:pt x="35" y="36"/>
                    <a:pt x="35" y="36"/>
                  </a:cubicBezTo>
                  <a:cubicBezTo>
                    <a:pt x="37" y="36"/>
                    <a:pt x="37" y="36"/>
                    <a:pt x="37" y="36"/>
                  </a:cubicBezTo>
                  <a:cubicBezTo>
                    <a:pt x="38" y="36"/>
                    <a:pt x="40" y="36"/>
                    <a:pt x="40" y="35"/>
                  </a:cubicBezTo>
                  <a:cubicBezTo>
                    <a:pt x="41" y="34"/>
                    <a:pt x="41" y="33"/>
                    <a:pt x="41" y="31"/>
                  </a:cubicBezTo>
                  <a:cubicBezTo>
                    <a:pt x="41" y="6"/>
                    <a:pt x="41" y="6"/>
                    <a:pt x="41" y="6"/>
                  </a:cubicBezTo>
                  <a:cubicBezTo>
                    <a:pt x="25" y="37"/>
                    <a:pt x="25" y="37"/>
                    <a:pt x="25" y="37"/>
                  </a:cubicBezTo>
                  <a:lnTo>
                    <a:pt x="24" y="3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rgbClr val="FF0000"/>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24336709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p:cNvSpPr txBox="1">
            <a:spLocks/>
          </p:cNvSpPr>
          <p:nvPr/>
        </p:nvSpPr>
        <p:spPr>
          <a:xfrm>
            <a:off x="857880" y="200199"/>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2400" b="1" dirty="0">
                <a:solidFill>
                  <a:srgbClr val="0070C0"/>
                </a:solidFill>
                <a:latin typeface="微软雅黑" panose="020B0503020204020204" pitchFamily="34" charset="-122"/>
                <a:ea typeface="微软雅黑" panose="020B0503020204020204" pitchFamily="34" charset="-122"/>
              </a:rPr>
              <a:t>Faster R-CNN</a:t>
            </a:r>
            <a:endParaRPr lang="en-GB" altLang="zh-CN" sz="2400" b="1" dirty="0">
              <a:solidFill>
                <a:srgbClr val="0070C0"/>
              </a:solidFill>
              <a:latin typeface="微软雅黑" panose="020B0503020204020204" pitchFamily="34" charset="-122"/>
              <a:ea typeface="微软雅黑" panose="020B0503020204020204" pitchFamily="34" charset="-122"/>
            </a:endParaRPr>
          </a:p>
        </p:txBody>
      </p:sp>
      <p:sp>
        <p:nvSpPr>
          <p:cNvPr id="27" name="文本框 26"/>
          <p:cNvSpPr txBox="1"/>
          <p:nvPr/>
        </p:nvSpPr>
        <p:spPr>
          <a:xfrm>
            <a:off x="970285" y="733019"/>
            <a:ext cx="3241675" cy="400110"/>
          </a:xfrm>
          <a:prstGeom prst="rect">
            <a:avLst/>
          </a:prstGeom>
          <a:noFill/>
        </p:spPr>
        <p:txBody>
          <a:bodyPr wrap="square" rtlCol="0">
            <a:spAutoFit/>
          </a:bodyPr>
          <a:lstStyle/>
          <a:p>
            <a:r>
              <a:rPr lang="en-US" altLang="zh-CN" sz="2000" dirty="0" err="1" smtClean="0">
                <a:solidFill>
                  <a:schemeClr val="tx1">
                    <a:lumMod val="75000"/>
                    <a:lumOff val="25000"/>
                  </a:schemeClr>
                </a:solidFill>
                <a:latin typeface="微软雅黑" panose="020B0503020204020204" pitchFamily="34" charset="-122"/>
                <a:ea typeface="微软雅黑" panose="020B0503020204020204" pitchFamily="34" charset="-122"/>
              </a:rPr>
              <a:t>RoI</a:t>
            </a:r>
            <a:r>
              <a:rPr lang="en-US" altLang="zh-CN" sz="2000" dirty="0" smtClean="0">
                <a:solidFill>
                  <a:schemeClr val="tx1">
                    <a:lumMod val="75000"/>
                    <a:lumOff val="25000"/>
                  </a:schemeClr>
                </a:solidFill>
                <a:latin typeface="微软雅黑" panose="020B0503020204020204" pitchFamily="34" charset="-122"/>
                <a:ea typeface="微软雅黑" panose="020B0503020204020204" pitchFamily="34" charset="-122"/>
              </a:rPr>
              <a:t> Pool</a:t>
            </a:r>
            <a:endParaRPr lang="zh-CN" altLang="en-US" sz="2000" dirty="0" smtClean="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9" name="矩形 28"/>
          <p:cNvSpPr/>
          <p:nvPr/>
        </p:nvSpPr>
        <p:spPr>
          <a:xfrm>
            <a:off x="857880" y="871087"/>
            <a:ext cx="120566" cy="12056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p:cNvPicPr>
            <a:picLocks noChangeAspect="1"/>
          </p:cNvPicPr>
          <p:nvPr/>
        </p:nvPicPr>
        <p:blipFill rotWithShape="1">
          <a:blip r:embed="rId3" cstate="print">
            <a:extLst>
              <a:ext uri="{28A0092B-C50C-407E-A947-70E740481C1C}">
                <a14:useLocalDpi xmlns:a14="http://schemas.microsoft.com/office/drawing/2010/main" val="0"/>
              </a:ext>
            </a:extLst>
          </a:blip>
          <a:srcRect l="6020" b="-42"/>
          <a:stretch/>
        </p:blipFill>
        <p:spPr>
          <a:xfrm>
            <a:off x="1115615" y="1165538"/>
            <a:ext cx="3024469" cy="3146259"/>
          </a:xfrm>
          <a:prstGeom prst="rect">
            <a:avLst/>
          </a:prstGeom>
          <a:effectLst>
            <a:softEdge rad="31750"/>
          </a:effectLst>
        </p:spPr>
      </p:pic>
      <p:pic>
        <p:nvPicPr>
          <p:cNvPr id="4" name="图片 3"/>
          <p:cNvPicPr>
            <a:picLocks noChangeAspect="1"/>
          </p:cNvPicPr>
          <p:nvPr/>
        </p:nvPicPr>
        <p:blipFill rotWithShape="1">
          <a:blip r:embed="rId4" cstate="print">
            <a:extLst>
              <a:ext uri="{28A0092B-C50C-407E-A947-70E740481C1C}">
                <a14:useLocalDpi xmlns:a14="http://schemas.microsoft.com/office/drawing/2010/main" val="0"/>
              </a:ext>
            </a:extLst>
          </a:blip>
          <a:srcRect l="6447" r="5448" b="1073"/>
          <a:stretch/>
        </p:blipFill>
        <p:spPr>
          <a:xfrm>
            <a:off x="5148064" y="1197762"/>
            <a:ext cx="2952329" cy="3114035"/>
          </a:xfrm>
          <a:prstGeom prst="rect">
            <a:avLst/>
          </a:prstGeom>
          <a:effectLst>
            <a:softEdge rad="31750"/>
          </a:effectLst>
        </p:spPr>
      </p:pic>
      <p:sp>
        <p:nvSpPr>
          <p:cNvPr id="7" name="文本框 6"/>
          <p:cNvSpPr txBox="1"/>
          <p:nvPr/>
        </p:nvSpPr>
        <p:spPr>
          <a:xfrm>
            <a:off x="1187624" y="4403013"/>
            <a:ext cx="2520280" cy="415498"/>
          </a:xfrm>
          <a:prstGeom prst="rect">
            <a:avLst/>
          </a:prstGeom>
          <a:noFill/>
        </p:spPr>
        <p:txBody>
          <a:bodyPr wrap="square" rtlCol="0">
            <a:spAutoFit/>
          </a:bodyPr>
          <a:lstStyle/>
          <a:p>
            <a:pPr algn="just" eaLnBrk="0" hangingPunct="0">
              <a:lnSpc>
                <a:spcPct val="150000"/>
              </a:lnSpc>
            </a:pPr>
            <a:r>
              <a:rPr lang="en-US" altLang="zh-CN" sz="1050" smtClean="0">
                <a:solidFill>
                  <a:schemeClr val="tx1">
                    <a:lumMod val="75000"/>
                    <a:lumOff val="25000"/>
                  </a:schemeClr>
                </a:solidFill>
                <a:latin typeface="微软雅黑" panose="020B0503020204020204" pitchFamily="34" charset="-122"/>
                <a:ea typeface="微软雅黑" panose="020B0503020204020204" pitchFamily="34" charset="-122"/>
              </a:rPr>
              <a:t>     </a:t>
            </a:r>
            <a:r>
              <a:rPr lang="en-US" altLang="zh-CN" sz="1400" smtClean="0">
                <a:solidFill>
                  <a:schemeClr val="tx1">
                    <a:lumMod val="75000"/>
                    <a:lumOff val="25000"/>
                  </a:schemeClr>
                </a:solidFill>
                <a:latin typeface="微软雅黑" panose="020B0503020204020204" pitchFamily="34" charset="-122"/>
                <a:ea typeface="微软雅黑" panose="020B0503020204020204" pitchFamily="34" charset="-122"/>
              </a:rPr>
              <a:t>a. </a:t>
            </a:r>
            <a:r>
              <a:rPr lang="zh-CN" altLang="en-US" sz="1400" smtClean="0">
                <a:solidFill>
                  <a:schemeClr val="tx1">
                    <a:lumMod val="75000"/>
                    <a:lumOff val="25000"/>
                  </a:schemeClr>
                </a:solidFill>
                <a:latin typeface="微软雅黑" panose="020B0503020204020204" pitchFamily="34" charset="-122"/>
                <a:ea typeface="微软雅黑" panose="020B0503020204020204" pitchFamily="34" charset="-122"/>
              </a:rPr>
              <a:t>经卷积提取出的特征图</a:t>
            </a:r>
            <a:endParaRPr lang="en-US" altLang="zh-CN" sz="1400" smtClean="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5220072" y="4403013"/>
            <a:ext cx="2736304" cy="415498"/>
          </a:xfrm>
          <a:prstGeom prst="rect">
            <a:avLst/>
          </a:prstGeom>
          <a:noFill/>
        </p:spPr>
        <p:txBody>
          <a:bodyPr wrap="square" rtlCol="0">
            <a:spAutoFit/>
          </a:bodyPr>
          <a:lstStyle/>
          <a:p>
            <a:pPr algn="just" eaLnBrk="0" hangingPunct="0">
              <a:lnSpc>
                <a:spcPct val="150000"/>
              </a:lnSpc>
            </a:pPr>
            <a:r>
              <a:rPr lang="en-US" altLang="zh-CN" sz="1050" smtClean="0">
                <a:solidFill>
                  <a:schemeClr val="tx1">
                    <a:lumMod val="75000"/>
                    <a:lumOff val="25000"/>
                  </a:schemeClr>
                </a:solidFill>
                <a:latin typeface="微软雅黑" panose="020B0503020204020204" pitchFamily="34" charset="-122"/>
                <a:ea typeface="微软雅黑" panose="020B0503020204020204" pitchFamily="34" charset="-122"/>
              </a:rPr>
              <a:t>     </a:t>
            </a:r>
            <a:r>
              <a:rPr lang="en-US" altLang="zh-CN" sz="1400">
                <a:solidFill>
                  <a:schemeClr val="tx1">
                    <a:lumMod val="75000"/>
                    <a:lumOff val="25000"/>
                  </a:schemeClr>
                </a:solidFill>
                <a:latin typeface="微软雅黑" panose="020B0503020204020204" pitchFamily="34" charset="-122"/>
                <a:ea typeface="微软雅黑" panose="020B0503020204020204" pitchFamily="34" charset="-122"/>
              </a:rPr>
              <a:t>b</a:t>
            </a:r>
            <a:r>
              <a:rPr lang="en-US" altLang="zh-CN" sz="1400" smtClean="0">
                <a:solidFill>
                  <a:schemeClr val="tx1">
                    <a:lumMod val="75000"/>
                    <a:lumOff val="25000"/>
                  </a:schemeClr>
                </a:solidFill>
                <a:latin typeface="微软雅黑" panose="020B0503020204020204" pitchFamily="34" charset="-122"/>
                <a:ea typeface="微软雅黑" panose="020B0503020204020204" pitchFamily="34" charset="-122"/>
              </a:rPr>
              <a:t>. </a:t>
            </a:r>
            <a:r>
              <a:rPr lang="zh-CN" altLang="en-US" sz="1400">
                <a:solidFill>
                  <a:schemeClr val="tx1">
                    <a:lumMod val="75000"/>
                    <a:lumOff val="25000"/>
                  </a:schemeClr>
                </a:solidFill>
                <a:latin typeface="微软雅黑" panose="020B0503020204020204" pitchFamily="34" charset="-122"/>
                <a:ea typeface="微软雅黑" panose="020B0503020204020204" pitchFamily="34" charset="-122"/>
              </a:rPr>
              <a:t>映射</a:t>
            </a:r>
            <a:r>
              <a:rPr lang="zh-CN" altLang="en-US" sz="1400" smtClean="0">
                <a:solidFill>
                  <a:schemeClr val="tx1">
                    <a:lumMod val="75000"/>
                    <a:lumOff val="25000"/>
                  </a:schemeClr>
                </a:solidFill>
                <a:latin typeface="微软雅黑" panose="020B0503020204020204" pitchFamily="34" charset="-122"/>
                <a:ea typeface="微软雅黑" panose="020B0503020204020204" pitchFamily="34" charset="-122"/>
              </a:rPr>
              <a:t>到特征图上的</a:t>
            </a:r>
            <a:r>
              <a:rPr lang="en-US" altLang="zh-CN" sz="1400" smtClean="0">
                <a:solidFill>
                  <a:schemeClr val="tx1">
                    <a:lumMod val="75000"/>
                    <a:lumOff val="25000"/>
                  </a:schemeClr>
                </a:solidFill>
                <a:latin typeface="微软雅黑" panose="020B0503020204020204" pitchFamily="34" charset="-122"/>
                <a:ea typeface="微软雅黑" panose="020B0503020204020204" pitchFamily="34" charset="-122"/>
              </a:rPr>
              <a:t>RoI</a:t>
            </a:r>
            <a:r>
              <a:rPr lang="zh-CN" altLang="en-US" sz="1400" smtClean="0">
                <a:solidFill>
                  <a:schemeClr val="tx1">
                    <a:lumMod val="75000"/>
                    <a:lumOff val="25000"/>
                  </a:schemeClr>
                </a:solidFill>
                <a:latin typeface="微软雅黑" panose="020B0503020204020204" pitchFamily="34" charset="-122"/>
                <a:ea typeface="微软雅黑" panose="020B0503020204020204" pitchFamily="34" charset="-122"/>
              </a:rPr>
              <a:t>大小</a:t>
            </a:r>
            <a:endParaRPr lang="en-US" altLang="zh-CN" sz="1400" smtClean="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8811542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p:cNvSpPr txBox="1">
            <a:spLocks/>
          </p:cNvSpPr>
          <p:nvPr/>
        </p:nvSpPr>
        <p:spPr>
          <a:xfrm>
            <a:off x="857880" y="200199"/>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2400" b="1" dirty="0">
                <a:solidFill>
                  <a:srgbClr val="0070C0"/>
                </a:solidFill>
                <a:latin typeface="微软雅黑" panose="020B0503020204020204" pitchFamily="34" charset="-122"/>
                <a:ea typeface="微软雅黑" panose="020B0503020204020204" pitchFamily="34" charset="-122"/>
              </a:rPr>
              <a:t>Faster R-CNN</a:t>
            </a:r>
            <a:endParaRPr lang="en-GB" altLang="zh-CN" sz="2400" b="1" dirty="0">
              <a:solidFill>
                <a:srgbClr val="0070C0"/>
              </a:solidFill>
              <a:latin typeface="微软雅黑" panose="020B0503020204020204" pitchFamily="34" charset="-122"/>
              <a:ea typeface="微软雅黑" panose="020B0503020204020204" pitchFamily="34" charset="-122"/>
            </a:endParaRPr>
          </a:p>
        </p:txBody>
      </p:sp>
      <p:sp>
        <p:nvSpPr>
          <p:cNvPr id="27" name="文本框 26"/>
          <p:cNvSpPr txBox="1"/>
          <p:nvPr/>
        </p:nvSpPr>
        <p:spPr>
          <a:xfrm>
            <a:off x="970285" y="733019"/>
            <a:ext cx="3241675" cy="400110"/>
          </a:xfrm>
          <a:prstGeom prst="rect">
            <a:avLst/>
          </a:prstGeom>
          <a:noFill/>
        </p:spPr>
        <p:txBody>
          <a:bodyPr wrap="square" rtlCol="0">
            <a:spAutoFit/>
          </a:bodyPr>
          <a:lstStyle/>
          <a:p>
            <a:r>
              <a:rPr lang="en-US" altLang="zh-CN" sz="2000" dirty="0" err="1" smtClean="0">
                <a:solidFill>
                  <a:schemeClr val="tx1">
                    <a:lumMod val="75000"/>
                    <a:lumOff val="25000"/>
                  </a:schemeClr>
                </a:solidFill>
                <a:latin typeface="微软雅黑" panose="020B0503020204020204" pitchFamily="34" charset="-122"/>
                <a:ea typeface="微软雅黑" panose="020B0503020204020204" pitchFamily="34" charset="-122"/>
              </a:rPr>
              <a:t>RoI</a:t>
            </a:r>
            <a:r>
              <a:rPr lang="en-US" altLang="zh-CN" sz="2000" dirty="0" smtClean="0">
                <a:solidFill>
                  <a:schemeClr val="tx1">
                    <a:lumMod val="75000"/>
                    <a:lumOff val="25000"/>
                  </a:schemeClr>
                </a:solidFill>
                <a:latin typeface="微软雅黑" panose="020B0503020204020204" pitchFamily="34" charset="-122"/>
                <a:ea typeface="微软雅黑" panose="020B0503020204020204" pitchFamily="34" charset="-122"/>
              </a:rPr>
              <a:t> Pool</a:t>
            </a:r>
            <a:endParaRPr lang="zh-CN" altLang="en-US" sz="2000" dirty="0" smtClean="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9" name="矩形 28"/>
          <p:cNvSpPr/>
          <p:nvPr/>
        </p:nvSpPr>
        <p:spPr>
          <a:xfrm>
            <a:off x="857880" y="871087"/>
            <a:ext cx="120566" cy="12056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p:cNvPicPr>
            <a:picLocks noChangeAspect="1"/>
          </p:cNvPicPr>
          <p:nvPr/>
        </p:nvPicPr>
        <p:blipFill rotWithShape="1">
          <a:blip r:embed="rId3" cstate="print">
            <a:extLst>
              <a:ext uri="{28A0092B-C50C-407E-A947-70E740481C1C}">
                <a14:useLocalDpi xmlns:a14="http://schemas.microsoft.com/office/drawing/2010/main" val="0"/>
              </a:ext>
            </a:extLst>
          </a:blip>
          <a:srcRect l="7783" r="4861" b="3513"/>
          <a:stretch/>
        </p:blipFill>
        <p:spPr>
          <a:xfrm>
            <a:off x="1187624" y="1131879"/>
            <a:ext cx="3024336" cy="3168063"/>
          </a:xfrm>
          <a:prstGeom prst="rect">
            <a:avLst/>
          </a:prstGeom>
          <a:effectLst>
            <a:softEdge rad="31750"/>
          </a:effectLst>
        </p:spPr>
      </p:pic>
      <p:pic>
        <p:nvPicPr>
          <p:cNvPr id="4" name="图片 3"/>
          <p:cNvPicPr>
            <a:picLocks noChangeAspect="1"/>
          </p:cNvPicPr>
          <p:nvPr/>
        </p:nvPicPr>
        <p:blipFill rotWithShape="1">
          <a:blip r:embed="rId4" cstate="print">
            <a:extLst>
              <a:ext uri="{28A0092B-C50C-407E-A947-70E740481C1C}">
                <a14:useLocalDpi xmlns:a14="http://schemas.microsoft.com/office/drawing/2010/main" val="0"/>
              </a:ext>
            </a:extLst>
          </a:blip>
          <a:srcRect l="12612" t="11709" r="8560" b="9463"/>
          <a:stretch/>
        </p:blipFill>
        <p:spPr>
          <a:xfrm>
            <a:off x="5940152" y="1779661"/>
            <a:ext cx="1800200" cy="1800201"/>
          </a:xfrm>
          <a:prstGeom prst="rect">
            <a:avLst/>
          </a:prstGeom>
          <a:effectLst>
            <a:softEdge rad="31750"/>
          </a:effectLst>
        </p:spPr>
      </p:pic>
      <p:sp>
        <p:nvSpPr>
          <p:cNvPr id="8" name="文本框 7"/>
          <p:cNvSpPr txBox="1"/>
          <p:nvPr/>
        </p:nvSpPr>
        <p:spPr>
          <a:xfrm>
            <a:off x="1115616" y="4299943"/>
            <a:ext cx="2727954" cy="738664"/>
          </a:xfrm>
          <a:prstGeom prst="rect">
            <a:avLst/>
          </a:prstGeom>
          <a:noFill/>
        </p:spPr>
        <p:txBody>
          <a:bodyPr wrap="square" rtlCol="0">
            <a:spAutoFit/>
          </a:bodyPr>
          <a:lstStyle/>
          <a:p>
            <a:pPr algn="just" eaLnBrk="0" hangingPunct="0">
              <a:lnSpc>
                <a:spcPct val="150000"/>
              </a:lnSpc>
            </a:pPr>
            <a:r>
              <a:rPr lang="en-US" altLang="zh-CN" sz="1400" smtClean="0">
                <a:solidFill>
                  <a:schemeClr val="tx1">
                    <a:lumMod val="75000"/>
                    <a:lumOff val="25000"/>
                  </a:schemeClr>
                </a:solidFill>
                <a:latin typeface="微软雅黑" panose="020B0503020204020204" pitchFamily="34" charset="-122"/>
                <a:ea typeface="微软雅黑" panose="020B0503020204020204" pitchFamily="34" charset="-122"/>
              </a:rPr>
              <a:t>c. </a:t>
            </a:r>
            <a:r>
              <a:rPr lang="zh-CN" altLang="en-US" sz="1400" smtClean="0">
                <a:solidFill>
                  <a:schemeClr val="tx1">
                    <a:lumMod val="75000"/>
                    <a:lumOff val="25000"/>
                  </a:schemeClr>
                </a:solidFill>
                <a:latin typeface="微软雅黑" panose="020B0503020204020204" pitchFamily="34" charset="-122"/>
                <a:ea typeface="微软雅黑" panose="020B0503020204020204" pitchFamily="34" charset="-122"/>
              </a:rPr>
              <a:t>划分为</a:t>
            </a:r>
            <a:r>
              <a:rPr lang="en-US" altLang="zh-CN" sz="1400" smtClean="0">
                <a:solidFill>
                  <a:schemeClr val="tx1">
                    <a:lumMod val="75000"/>
                    <a:lumOff val="25000"/>
                  </a:schemeClr>
                </a:solidFill>
                <a:latin typeface="微软雅黑" panose="020B0503020204020204" pitchFamily="34" charset="-122"/>
                <a:ea typeface="微软雅黑" panose="020B0503020204020204" pitchFamily="34" charset="-122"/>
              </a:rPr>
              <a:t>4</a:t>
            </a:r>
            <a:r>
              <a:rPr lang="zh-CN" altLang="en-US" sz="1400" smtClean="0">
                <a:solidFill>
                  <a:schemeClr val="tx1">
                    <a:lumMod val="75000"/>
                    <a:lumOff val="25000"/>
                  </a:schemeClr>
                </a:solidFill>
                <a:latin typeface="微软雅黑" panose="020B0503020204020204" pitchFamily="34" charset="-122"/>
                <a:ea typeface="微软雅黑" panose="020B0503020204020204" pitchFamily="34" charset="-122"/>
              </a:rPr>
              <a:t>个</a:t>
            </a:r>
            <a:r>
              <a:rPr lang="en-US" altLang="zh-CN" sz="1400" smtClean="0">
                <a:solidFill>
                  <a:schemeClr val="tx1">
                    <a:lumMod val="75000"/>
                    <a:lumOff val="25000"/>
                  </a:schemeClr>
                </a:solidFill>
                <a:latin typeface="微软雅黑" panose="020B0503020204020204" pitchFamily="34" charset="-122"/>
                <a:ea typeface="微软雅黑" panose="020B0503020204020204" pitchFamily="34" charset="-122"/>
              </a:rPr>
              <a:t>2x3</a:t>
            </a:r>
            <a:r>
              <a:rPr lang="zh-CN" altLang="en-US" sz="1400" smtClean="0">
                <a:solidFill>
                  <a:schemeClr val="tx1">
                    <a:lumMod val="75000"/>
                    <a:lumOff val="25000"/>
                  </a:schemeClr>
                </a:solidFill>
                <a:latin typeface="微软雅黑" panose="020B0503020204020204" pitchFamily="34" charset="-122"/>
                <a:ea typeface="微软雅黑" panose="020B0503020204020204" pitchFamily="34" charset="-122"/>
              </a:rPr>
              <a:t>大小的</a:t>
            </a:r>
            <a:r>
              <a:rPr lang="en-US" altLang="zh-CN" sz="1400" smtClean="0">
                <a:solidFill>
                  <a:schemeClr val="tx1">
                    <a:lumMod val="75000"/>
                    <a:lumOff val="25000"/>
                  </a:schemeClr>
                </a:solidFill>
                <a:latin typeface="微软雅黑" panose="020B0503020204020204" pitchFamily="34" charset="-122"/>
                <a:ea typeface="微软雅黑" panose="020B0503020204020204" pitchFamily="34" charset="-122"/>
              </a:rPr>
              <a:t>section</a:t>
            </a:r>
          </a:p>
          <a:p>
            <a:pPr algn="just" eaLnBrk="0" hangingPunct="0">
              <a:lnSpc>
                <a:spcPct val="150000"/>
              </a:lnSpc>
            </a:pPr>
            <a:r>
              <a:rPr lang="zh-CN" altLang="en-US" sz="1400" smtClean="0">
                <a:solidFill>
                  <a:schemeClr val="tx1">
                    <a:lumMod val="75000"/>
                    <a:lumOff val="25000"/>
                  </a:schemeClr>
                </a:solidFill>
                <a:latin typeface="微软雅黑" panose="020B0503020204020204" pitchFamily="34" charset="-122"/>
                <a:ea typeface="微软雅黑" panose="020B0503020204020204" pitchFamily="34" charset="-122"/>
              </a:rPr>
              <a:t>   行</a:t>
            </a:r>
            <a:r>
              <a:rPr lang="zh-CN" altLang="en-US" sz="1400">
                <a:solidFill>
                  <a:schemeClr val="tx1">
                    <a:lumMod val="75000"/>
                    <a:lumOff val="25000"/>
                  </a:schemeClr>
                </a:solidFill>
                <a:latin typeface="微软雅黑" panose="020B0503020204020204" pitchFamily="34" charset="-122"/>
                <a:ea typeface="微软雅黑" panose="020B0503020204020204" pitchFamily="34" charset="-122"/>
              </a:rPr>
              <a:t>：</a:t>
            </a:r>
            <a:r>
              <a:rPr lang="en-US" altLang="zh-CN" sz="1400">
                <a:solidFill>
                  <a:schemeClr val="tx1">
                    <a:lumMod val="75000"/>
                    <a:lumOff val="25000"/>
                  </a:schemeClr>
                </a:solidFill>
                <a:latin typeface="微软雅黑" panose="020B0503020204020204" pitchFamily="34" charset="-122"/>
                <a:ea typeface="微软雅黑" panose="020B0503020204020204" pitchFamily="34" charset="-122"/>
              </a:rPr>
              <a:t>5/2 </a:t>
            </a:r>
            <a:r>
              <a:rPr lang="zh-CN" altLang="en-US" sz="1400"/>
              <a:t>≈</a:t>
            </a:r>
            <a:r>
              <a:rPr lang="zh-CN" altLang="en-US" sz="1400" b="1"/>
              <a:t> </a:t>
            </a:r>
            <a:r>
              <a:rPr lang="en-US" altLang="zh-CN" sz="1400">
                <a:solidFill>
                  <a:schemeClr val="tx1">
                    <a:lumMod val="75000"/>
                    <a:lumOff val="25000"/>
                  </a:schemeClr>
                </a:solidFill>
                <a:latin typeface="微软雅黑" panose="020B0503020204020204" pitchFamily="34" charset="-122"/>
                <a:ea typeface="微软雅黑" panose="020B0503020204020204" pitchFamily="34" charset="-122"/>
              </a:rPr>
              <a:t>2</a:t>
            </a:r>
            <a:r>
              <a:rPr lang="zh-CN" altLang="en-US" sz="1400">
                <a:solidFill>
                  <a:schemeClr val="tx1">
                    <a:lumMod val="75000"/>
                    <a:lumOff val="25000"/>
                  </a:schemeClr>
                </a:solidFill>
                <a:latin typeface="微软雅黑" panose="020B0503020204020204" pitchFamily="34" charset="-122"/>
                <a:ea typeface="微软雅黑" panose="020B0503020204020204" pitchFamily="34" charset="-122"/>
              </a:rPr>
              <a:t>    列：</a:t>
            </a:r>
            <a:r>
              <a:rPr lang="en-US" altLang="zh-CN" sz="1400">
                <a:solidFill>
                  <a:schemeClr val="tx1">
                    <a:lumMod val="75000"/>
                    <a:lumOff val="25000"/>
                  </a:schemeClr>
                </a:solidFill>
                <a:latin typeface="微软雅黑" panose="020B0503020204020204" pitchFamily="34" charset="-122"/>
                <a:ea typeface="微软雅黑" panose="020B0503020204020204" pitchFamily="34" charset="-122"/>
              </a:rPr>
              <a:t>7/2 </a:t>
            </a:r>
            <a:r>
              <a:rPr lang="zh-CN" altLang="en-US" sz="1400"/>
              <a:t>≈</a:t>
            </a:r>
            <a:r>
              <a:rPr lang="en-US" altLang="zh-CN" sz="1400">
                <a:solidFill>
                  <a:schemeClr val="tx1">
                    <a:lumMod val="75000"/>
                    <a:lumOff val="25000"/>
                  </a:schemeClr>
                </a:solidFill>
                <a:latin typeface="微软雅黑" panose="020B0503020204020204" pitchFamily="34" charset="-122"/>
                <a:ea typeface="微软雅黑" panose="020B0503020204020204" pitchFamily="34" charset="-122"/>
              </a:rPr>
              <a:t> 3</a:t>
            </a:r>
            <a:endParaRPr lang="zh-CN" altLang="en-US" sz="1400" b="1"/>
          </a:p>
        </p:txBody>
      </p:sp>
      <p:sp>
        <p:nvSpPr>
          <p:cNvPr id="9" name="文本框 8"/>
          <p:cNvSpPr txBox="1"/>
          <p:nvPr/>
        </p:nvSpPr>
        <p:spPr>
          <a:xfrm>
            <a:off x="5652120" y="3723878"/>
            <a:ext cx="2727954" cy="381066"/>
          </a:xfrm>
          <a:prstGeom prst="rect">
            <a:avLst/>
          </a:prstGeom>
          <a:noFill/>
        </p:spPr>
        <p:txBody>
          <a:bodyPr wrap="square" rtlCol="0">
            <a:spAutoFit/>
          </a:bodyPr>
          <a:lstStyle/>
          <a:p>
            <a:pPr algn="just" eaLnBrk="0" hangingPunct="0">
              <a:lnSpc>
                <a:spcPct val="150000"/>
              </a:lnSpc>
            </a:pPr>
            <a:r>
              <a:rPr lang="en-US" altLang="zh-CN" sz="1400" smtClean="0">
                <a:solidFill>
                  <a:schemeClr val="tx1">
                    <a:lumMod val="75000"/>
                    <a:lumOff val="25000"/>
                  </a:schemeClr>
                </a:solidFill>
                <a:latin typeface="微软雅黑" panose="020B0503020204020204" pitchFamily="34" charset="-122"/>
                <a:ea typeface="微软雅黑" panose="020B0503020204020204" pitchFamily="34" charset="-122"/>
              </a:rPr>
              <a:t>d. 4</a:t>
            </a:r>
            <a:r>
              <a:rPr lang="zh-CN" altLang="en-US" sz="1400" smtClean="0">
                <a:solidFill>
                  <a:schemeClr val="tx1">
                    <a:lumMod val="75000"/>
                    <a:lumOff val="25000"/>
                  </a:schemeClr>
                </a:solidFill>
                <a:latin typeface="微软雅黑" panose="020B0503020204020204" pitchFamily="34" charset="-122"/>
                <a:ea typeface="微软雅黑" panose="020B0503020204020204" pitchFamily="34" charset="-122"/>
              </a:rPr>
              <a:t>个</a:t>
            </a:r>
            <a:r>
              <a:rPr lang="en-US" altLang="zh-CN" sz="1400" smtClean="0">
                <a:solidFill>
                  <a:schemeClr val="tx1">
                    <a:lumMod val="75000"/>
                    <a:lumOff val="25000"/>
                  </a:schemeClr>
                </a:solidFill>
                <a:latin typeface="微软雅黑" panose="020B0503020204020204" pitchFamily="34" charset="-122"/>
                <a:ea typeface="微软雅黑" panose="020B0503020204020204" pitchFamily="34" charset="-122"/>
              </a:rPr>
              <a:t>section</a:t>
            </a:r>
            <a:r>
              <a:rPr lang="zh-CN" altLang="en-US" sz="1400" smtClean="0">
                <a:solidFill>
                  <a:schemeClr val="tx1">
                    <a:lumMod val="75000"/>
                    <a:lumOff val="25000"/>
                  </a:schemeClr>
                </a:solidFill>
                <a:latin typeface="微软雅黑" panose="020B0503020204020204" pitchFamily="34" charset="-122"/>
                <a:ea typeface="微软雅黑" panose="020B0503020204020204" pitchFamily="34" charset="-122"/>
              </a:rPr>
              <a:t>经池化后的结果</a:t>
            </a:r>
            <a:endParaRPr lang="zh-CN" altLang="en-US" sz="1400" b="1"/>
          </a:p>
        </p:txBody>
      </p:sp>
    </p:spTree>
    <p:extLst>
      <p:ext uri="{BB962C8B-B14F-4D97-AF65-F5344CB8AC3E}">
        <p14:creationId xmlns:p14="http://schemas.microsoft.com/office/powerpoint/2010/main" val="339816053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p:cNvSpPr txBox="1">
            <a:spLocks/>
          </p:cNvSpPr>
          <p:nvPr/>
        </p:nvSpPr>
        <p:spPr>
          <a:xfrm>
            <a:off x="857880" y="200199"/>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2400" b="1" dirty="0">
                <a:solidFill>
                  <a:srgbClr val="0070C0"/>
                </a:solidFill>
                <a:latin typeface="微软雅黑" panose="020B0503020204020204" pitchFamily="34" charset="-122"/>
                <a:ea typeface="微软雅黑" panose="020B0503020204020204" pitchFamily="34" charset="-122"/>
              </a:rPr>
              <a:t>Faster R-CNN</a:t>
            </a:r>
            <a:endParaRPr lang="en-GB" altLang="zh-CN" sz="2400" b="1" dirty="0">
              <a:solidFill>
                <a:srgbClr val="0070C0"/>
              </a:solidFill>
              <a:latin typeface="微软雅黑" panose="020B0503020204020204" pitchFamily="34" charset="-122"/>
              <a:ea typeface="微软雅黑" panose="020B0503020204020204" pitchFamily="34" charset="-122"/>
            </a:endParaRPr>
          </a:p>
        </p:txBody>
      </p:sp>
      <p:sp>
        <p:nvSpPr>
          <p:cNvPr id="27" name="文本框 26"/>
          <p:cNvSpPr txBox="1"/>
          <p:nvPr/>
        </p:nvSpPr>
        <p:spPr>
          <a:xfrm>
            <a:off x="970285" y="733019"/>
            <a:ext cx="3241675" cy="400110"/>
          </a:xfrm>
          <a:prstGeom prst="rect">
            <a:avLst/>
          </a:prstGeom>
          <a:noFill/>
        </p:spPr>
        <p:txBody>
          <a:bodyPr wrap="square" rtlCol="0">
            <a:spAutoFit/>
          </a:bodyPr>
          <a:lstStyle/>
          <a:p>
            <a:r>
              <a:rPr lang="en-US" altLang="zh-CN" sz="2000" dirty="0" err="1" smtClean="0">
                <a:solidFill>
                  <a:schemeClr val="tx1">
                    <a:lumMod val="75000"/>
                    <a:lumOff val="25000"/>
                  </a:schemeClr>
                </a:solidFill>
                <a:latin typeface="微软雅黑" panose="020B0503020204020204" pitchFamily="34" charset="-122"/>
                <a:ea typeface="微软雅黑" panose="020B0503020204020204" pitchFamily="34" charset="-122"/>
              </a:rPr>
              <a:t>RoI</a:t>
            </a:r>
            <a:r>
              <a:rPr lang="en-US" altLang="zh-CN" sz="2000" dirty="0" smtClean="0">
                <a:solidFill>
                  <a:schemeClr val="tx1">
                    <a:lumMod val="75000"/>
                    <a:lumOff val="25000"/>
                  </a:schemeClr>
                </a:solidFill>
                <a:latin typeface="微软雅黑" panose="020B0503020204020204" pitchFamily="34" charset="-122"/>
                <a:ea typeface="微软雅黑" panose="020B0503020204020204" pitchFamily="34" charset="-122"/>
              </a:rPr>
              <a:t> Pool</a:t>
            </a:r>
            <a:endParaRPr lang="zh-CN" altLang="en-US" sz="2000" dirty="0" smtClean="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9" name="矩形 28"/>
          <p:cNvSpPr/>
          <p:nvPr/>
        </p:nvSpPr>
        <p:spPr>
          <a:xfrm>
            <a:off x="857880" y="871087"/>
            <a:ext cx="120566" cy="12056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43582" y="1059582"/>
            <a:ext cx="4797152" cy="3597864"/>
          </a:xfrm>
          <a:prstGeom prst="rect">
            <a:avLst/>
          </a:prstGeom>
          <a:effectLst>
            <a:softEdge rad="254000"/>
          </a:effectLst>
        </p:spPr>
      </p:pic>
      <p:sp>
        <p:nvSpPr>
          <p:cNvPr id="6" name="文本框 5"/>
          <p:cNvSpPr txBox="1"/>
          <p:nvPr/>
        </p:nvSpPr>
        <p:spPr>
          <a:xfrm>
            <a:off x="3419872" y="4602943"/>
            <a:ext cx="2727954" cy="381066"/>
          </a:xfrm>
          <a:prstGeom prst="rect">
            <a:avLst/>
          </a:prstGeom>
          <a:noFill/>
        </p:spPr>
        <p:txBody>
          <a:bodyPr wrap="square" rtlCol="0">
            <a:spAutoFit/>
          </a:bodyPr>
          <a:lstStyle/>
          <a:p>
            <a:pPr algn="just" eaLnBrk="0" hangingPunct="0">
              <a:lnSpc>
                <a:spcPct val="150000"/>
              </a:lnSpc>
            </a:pPr>
            <a:r>
              <a:rPr lang="en-US" altLang="zh-CN" sz="1400" smtClean="0">
                <a:solidFill>
                  <a:schemeClr val="tx1">
                    <a:lumMod val="75000"/>
                    <a:lumOff val="25000"/>
                  </a:schemeClr>
                </a:solidFill>
                <a:latin typeface="微软雅黑" panose="020B0503020204020204" pitchFamily="34" charset="-122"/>
                <a:ea typeface="微软雅黑" panose="020B0503020204020204" pitchFamily="34" charset="-122"/>
              </a:rPr>
              <a:t>RoI</a:t>
            </a:r>
            <a:r>
              <a:rPr lang="zh-CN" altLang="en-US" sz="1400" smtClean="0">
                <a:solidFill>
                  <a:schemeClr val="tx1">
                    <a:lumMod val="75000"/>
                    <a:lumOff val="25000"/>
                  </a:schemeClr>
                </a:solidFill>
                <a:latin typeface="微软雅黑" panose="020B0503020204020204" pitchFamily="34" charset="-122"/>
                <a:ea typeface="微软雅黑" panose="020B0503020204020204" pitchFamily="34" charset="-122"/>
              </a:rPr>
              <a:t>的完整流程演示</a:t>
            </a:r>
            <a:endParaRPr lang="zh-CN" altLang="en-US" sz="1400" b="1"/>
          </a:p>
        </p:txBody>
      </p:sp>
    </p:spTree>
    <p:extLst>
      <p:ext uri="{BB962C8B-B14F-4D97-AF65-F5344CB8AC3E}">
        <p14:creationId xmlns:p14="http://schemas.microsoft.com/office/powerpoint/2010/main" val="19081761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组合 41"/>
          <p:cNvGrpSpPr/>
          <p:nvPr/>
        </p:nvGrpSpPr>
        <p:grpSpPr>
          <a:xfrm>
            <a:off x="-1" y="1651830"/>
            <a:ext cx="9144000" cy="1814777"/>
            <a:chOff x="170694" y="177982"/>
            <a:chExt cx="3936003" cy="781165"/>
          </a:xfrm>
        </p:grpSpPr>
        <p:sp>
          <p:nvSpPr>
            <p:cNvPr id="44" name="等腰三角形 43"/>
            <p:cNvSpPr/>
            <p:nvPr/>
          </p:nvSpPr>
          <p:spPr>
            <a:xfrm>
              <a:off x="1233863" y="177982"/>
              <a:ext cx="355284" cy="356514"/>
            </a:xfrm>
            <a:prstGeom prst="triangl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45" name="等腰三角形 44"/>
            <p:cNvSpPr/>
            <p:nvPr/>
          </p:nvSpPr>
          <p:spPr>
            <a:xfrm flipV="1">
              <a:off x="200258" y="602633"/>
              <a:ext cx="355284" cy="356514"/>
            </a:xfrm>
            <a:prstGeom prst="triangl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46" name="矩形 45"/>
            <p:cNvSpPr/>
            <p:nvPr/>
          </p:nvSpPr>
          <p:spPr>
            <a:xfrm>
              <a:off x="170694" y="261768"/>
              <a:ext cx="3936003" cy="61198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47" name="平行四边形 46"/>
            <p:cNvSpPr/>
            <p:nvPr/>
          </p:nvSpPr>
          <p:spPr>
            <a:xfrm>
              <a:off x="376965" y="178257"/>
              <a:ext cx="1036076" cy="779005"/>
            </a:xfrm>
            <a:prstGeom prst="parallelogram">
              <a:avLst>
                <a:gd name="adj" fmla="val 4820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48" name="文本框 6"/>
            <p:cNvSpPr txBox="1"/>
            <p:nvPr/>
          </p:nvSpPr>
          <p:spPr>
            <a:xfrm>
              <a:off x="650907" y="284178"/>
              <a:ext cx="569115" cy="559734"/>
            </a:xfrm>
            <a:prstGeom prst="rect">
              <a:avLst/>
            </a:prstGeom>
            <a:noFill/>
          </p:spPr>
          <p:txBody>
            <a:bodyPr wrap="square" lIns="68580" tIns="34290" rIns="68580" bIns="34290" rtlCol="0">
              <a:spAutoFit/>
            </a:bodyPr>
            <a:lstStyle/>
            <a:p>
              <a:r>
                <a:rPr lang="en-US" altLang="zh-CN" sz="8000" dirty="0" smtClean="0">
                  <a:solidFill>
                    <a:schemeClr val="bg1">
                      <a:lumMod val="95000"/>
                    </a:schemeClr>
                  </a:solidFill>
                  <a:latin typeface="Impact" panose="020B0806030902050204" pitchFamily="34" charset="0"/>
                </a:rPr>
                <a:t>03</a:t>
              </a:r>
              <a:endParaRPr lang="zh-CN" altLang="en-US" sz="8000" dirty="0">
                <a:solidFill>
                  <a:schemeClr val="bg1">
                    <a:lumMod val="95000"/>
                  </a:schemeClr>
                </a:solidFill>
                <a:latin typeface="Impact" panose="020B0806030902050204" pitchFamily="34" charset="0"/>
              </a:endParaRPr>
            </a:p>
          </p:txBody>
        </p:sp>
      </p:grpSp>
      <p:sp>
        <p:nvSpPr>
          <p:cNvPr id="49" name="TextBox 48"/>
          <p:cNvSpPr txBox="1"/>
          <p:nvPr/>
        </p:nvSpPr>
        <p:spPr>
          <a:xfrm>
            <a:off x="3351484" y="2034553"/>
            <a:ext cx="5050408" cy="623250"/>
          </a:xfrm>
          <a:prstGeom prst="rect">
            <a:avLst/>
          </a:prstGeom>
          <a:noFill/>
        </p:spPr>
        <p:txBody>
          <a:bodyPr wrap="square" lIns="68584" tIns="34291" rIns="68584" bIns="34291" rtlCol="0">
            <a:spAutoFit/>
          </a:bodyPr>
          <a:lstStyle/>
          <a:p>
            <a:r>
              <a:rPr lang="en-US" altLang="zh-CN" sz="3600" b="1" dirty="0" smtClean="0">
                <a:solidFill>
                  <a:schemeClr val="tx1">
                    <a:lumMod val="75000"/>
                    <a:lumOff val="25000"/>
                  </a:schemeClr>
                </a:solidFill>
                <a:latin typeface="微软雅黑" panose="020B0503020204020204" pitchFamily="34" charset="-122"/>
                <a:ea typeface="微软雅黑" panose="020B0503020204020204" pitchFamily="34" charset="-122"/>
              </a:rPr>
              <a:t>Mask R-CNN</a:t>
            </a:r>
            <a:endParaRPr lang="en-GB" altLang="zh-CN" sz="36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50" name="TextBox 49"/>
          <p:cNvSpPr txBox="1"/>
          <p:nvPr/>
        </p:nvSpPr>
        <p:spPr>
          <a:xfrm>
            <a:off x="3538202" y="2676729"/>
            <a:ext cx="3075708" cy="315473"/>
          </a:xfrm>
          <a:prstGeom prst="rect">
            <a:avLst/>
          </a:prstGeom>
          <a:noFill/>
        </p:spPr>
        <p:txBody>
          <a:bodyPr wrap="square" lIns="68584" tIns="34291" rIns="68584" bIns="34291" rtlCol="0">
            <a:spAutoFit/>
          </a:bodyPr>
          <a:lstStyle/>
          <a:p>
            <a:pPr eaLnBrk="0" hangingPunct="0"/>
            <a:r>
              <a:rPr lang="en-US" altLang="zh-CN" sz="1600" smtClean="0">
                <a:solidFill>
                  <a:schemeClr val="tx1">
                    <a:lumMod val="75000"/>
                    <a:lumOff val="25000"/>
                  </a:schemeClr>
                </a:solidFill>
                <a:latin typeface="微软雅黑" pitchFamily="34" charset="-122"/>
                <a:ea typeface="微软雅黑" pitchFamily="34" charset="-122"/>
                <a:sym typeface="微软雅黑" pitchFamily="34" charset="-122"/>
              </a:rPr>
              <a:t>  ROI Align</a:t>
            </a:r>
            <a:r>
              <a:rPr lang="zh-CN" altLang="en-US" sz="1600" smtClean="0">
                <a:solidFill>
                  <a:schemeClr val="tx1">
                    <a:lumMod val="75000"/>
                    <a:lumOff val="25000"/>
                  </a:schemeClr>
                </a:solidFill>
                <a:latin typeface="微软雅黑" pitchFamily="34" charset="-122"/>
                <a:ea typeface="微软雅黑" pitchFamily="34" charset="-122"/>
                <a:sym typeface="微软雅黑" pitchFamily="34" charset="-122"/>
              </a:rPr>
              <a:t>，</a:t>
            </a:r>
            <a:r>
              <a:rPr lang="en-US" altLang="zh-CN" sz="1600" smtClean="0">
                <a:solidFill>
                  <a:schemeClr val="tx1">
                    <a:lumMod val="75000"/>
                    <a:lumOff val="25000"/>
                  </a:schemeClr>
                </a:solidFill>
                <a:latin typeface="微软雅黑" pitchFamily="34" charset="-122"/>
                <a:ea typeface="微软雅黑" pitchFamily="34" charset="-122"/>
                <a:sym typeface="微软雅黑" pitchFamily="34" charset="-122"/>
              </a:rPr>
              <a:t>Mask </a:t>
            </a:r>
            <a:r>
              <a:rPr lang="zh-CN" altLang="en-US" sz="1600" smtClean="0">
                <a:solidFill>
                  <a:schemeClr val="tx1">
                    <a:lumMod val="75000"/>
                    <a:lumOff val="25000"/>
                  </a:schemeClr>
                </a:solidFill>
                <a:latin typeface="微软雅黑" pitchFamily="34" charset="-122"/>
                <a:ea typeface="微软雅黑" pitchFamily="34" charset="-122"/>
                <a:sym typeface="微软雅黑" pitchFamily="34" charset="-122"/>
              </a:rPr>
              <a:t>分支</a:t>
            </a:r>
            <a:endParaRPr lang="zh-CN" altLang="en-US" sz="1600" dirty="0">
              <a:solidFill>
                <a:schemeClr val="tx1">
                  <a:lumMod val="75000"/>
                  <a:lumOff val="25000"/>
                </a:schemeClr>
              </a:solidFill>
              <a:latin typeface="微软雅黑" pitchFamily="34" charset="-122"/>
              <a:ea typeface="微软雅黑" pitchFamily="34" charset="-122"/>
              <a:sym typeface="微软雅黑" pitchFamily="34" charset="-122"/>
            </a:endParaRPr>
          </a:p>
        </p:txBody>
      </p:sp>
    </p:spTree>
    <p:extLst>
      <p:ext uri="{BB962C8B-B14F-4D97-AF65-F5344CB8AC3E}">
        <p14:creationId xmlns:p14="http://schemas.microsoft.com/office/powerpoint/2010/main" val="9456833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1"/>
          <p:cNvSpPr txBox="1">
            <a:spLocks/>
          </p:cNvSpPr>
          <p:nvPr/>
        </p:nvSpPr>
        <p:spPr>
          <a:xfrm>
            <a:off x="857880" y="200199"/>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2400" b="1" dirty="0">
                <a:solidFill>
                  <a:srgbClr val="0070C0"/>
                </a:solidFill>
                <a:latin typeface="微软雅黑" panose="020B0503020204020204" pitchFamily="34" charset="-122"/>
                <a:ea typeface="微软雅黑" panose="020B0503020204020204" pitchFamily="34" charset="-122"/>
              </a:rPr>
              <a:t>Mask R-CNN</a:t>
            </a:r>
            <a:endParaRPr lang="en-GB" altLang="zh-CN" sz="2400" b="1" dirty="0">
              <a:solidFill>
                <a:srgbClr val="0070C0"/>
              </a:solidFill>
              <a:latin typeface="微软雅黑" panose="020B0503020204020204" pitchFamily="34" charset="-122"/>
              <a:ea typeface="微软雅黑" panose="020B0503020204020204" pitchFamily="34" charset="-122"/>
            </a:endParaRPr>
          </a:p>
        </p:txBody>
      </p:sp>
      <p:grpSp>
        <p:nvGrpSpPr>
          <p:cNvPr id="2" name="组合 1"/>
          <p:cNvGrpSpPr/>
          <p:nvPr/>
        </p:nvGrpSpPr>
        <p:grpSpPr>
          <a:xfrm>
            <a:off x="869078" y="854423"/>
            <a:ext cx="2913592" cy="213605"/>
            <a:chOff x="539552" y="1154499"/>
            <a:chExt cx="2913592" cy="213605"/>
          </a:xfrm>
        </p:grpSpPr>
        <p:sp>
          <p:nvSpPr>
            <p:cNvPr id="41" name="TextBox 40"/>
            <p:cNvSpPr txBox="1"/>
            <p:nvPr/>
          </p:nvSpPr>
          <p:spPr>
            <a:xfrm>
              <a:off x="728900" y="1182027"/>
              <a:ext cx="2724244" cy="186077"/>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itchFamily="34" charset="-122"/>
                  <a:ea typeface="微软雅黑" pitchFamily="34" charset="-122"/>
                </a:defRPr>
              </a:lvl1pPr>
            </a:lstStyle>
            <a:p>
              <a:r>
                <a:rPr lang="en-US" altLang="zh-CN" sz="2000" dirty="0" smtClean="0">
                  <a:solidFill>
                    <a:schemeClr val="tx1"/>
                  </a:solidFill>
                </a:rPr>
                <a:t>Mask R-CNN</a:t>
              </a:r>
              <a:r>
                <a:rPr lang="zh-CN" altLang="en-US" sz="2000" dirty="0" smtClean="0">
                  <a:solidFill>
                    <a:schemeClr val="tx1"/>
                  </a:solidFill>
                </a:rPr>
                <a:t>整体架构</a:t>
              </a:r>
              <a:endParaRPr lang="en-US" altLang="zh-CN" sz="2000" dirty="0">
                <a:solidFill>
                  <a:schemeClr val="tx1"/>
                </a:solidFill>
              </a:endParaRPr>
            </a:p>
          </p:txBody>
        </p:sp>
        <p:sp>
          <p:nvSpPr>
            <p:cNvPr id="42" name="矩形 41"/>
            <p:cNvSpPr/>
            <p:nvPr/>
          </p:nvSpPr>
          <p:spPr>
            <a:xfrm>
              <a:off x="539552" y="1154499"/>
              <a:ext cx="120566" cy="12056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9078" y="1203598"/>
            <a:ext cx="4618519" cy="3411940"/>
          </a:xfrm>
          <a:prstGeom prst="rect">
            <a:avLst/>
          </a:prstGeom>
          <a:effectLst>
            <a:softEdge rad="31750"/>
          </a:effectLst>
        </p:spPr>
      </p:pic>
      <p:sp>
        <p:nvSpPr>
          <p:cNvPr id="7" name="文本框 6"/>
          <p:cNvSpPr txBox="1"/>
          <p:nvPr/>
        </p:nvSpPr>
        <p:spPr>
          <a:xfrm>
            <a:off x="6156176" y="1203598"/>
            <a:ext cx="2520280" cy="1061829"/>
          </a:xfrm>
          <a:prstGeom prst="rect">
            <a:avLst/>
          </a:prstGeom>
          <a:noFill/>
        </p:spPr>
        <p:txBody>
          <a:bodyPr wrap="square" rtlCol="0">
            <a:spAutoFit/>
          </a:bodyPr>
          <a:lstStyle/>
          <a:p>
            <a:pPr algn="just" eaLnBrk="0" hangingPunct="0">
              <a:lnSpc>
                <a:spcPct val="150000"/>
              </a:lnSpc>
            </a:pPr>
            <a:r>
              <a:rPr lang="en-US" altLang="zh-CN" sz="1050" smtClean="0">
                <a:solidFill>
                  <a:schemeClr val="tx1">
                    <a:lumMod val="75000"/>
                    <a:lumOff val="25000"/>
                  </a:schemeClr>
                </a:solidFill>
                <a:latin typeface="微软雅黑" panose="020B0503020204020204" pitchFamily="34" charset="-122"/>
                <a:ea typeface="微软雅黑" panose="020B0503020204020204" pitchFamily="34" charset="-122"/>
              </a:rPr>
              <a:t> </a:t>
            </a:r>
            <a:r>
              <a:rPr lang="zh-CN" altLang="en-US" sz="1400">
                <a:solidFill>
                  <a:schemeClr val="tx1">
                    <a:lumMod val="75000"/>
                    <a:lumOff val="25000"/>
                  </a:schemeClr>
                </a:solidFill>
                <a:latin typeface="微软雅黑" panose="020B0503020204020204" pitchFamily="34" charset="-122"/>
                <a:ea typeface="微软雅黑" panose="020B0503020204020204" pitchFamily="34" charset="-122"/>
              </a:rPr>
              <a:t>与</a:t>
            </a:r>
            <a:r>
              <a:rPr lang="en-US" altLang="zh-CN" sz="1400">
                <a:solidFill>
                  <a:schemeClr val="tx1">
                    <a:lumMod val="75000"/>
                    <a:lumOff val="25000"/>
                  </a:schemeClr>
                </a:solidFill>
                <a:latin typeface="微软雅黑" panose="020B0503020204020204" pitchFamily="34" charset="-122"/>
                <a:ea typeface="微软雅黑" panose="020B0503020204020204" pitchFamily="34" charset="-122"/>
              </a:rPr>
              <a:t>Faster R-CNN</a:t>
            </a:r>
            <a:r>
              <a:rPr lang="zh-CN" altLang="en-US" sz="1400">
                <a:solidFill>
                  <a:schemeClr val="tx1">
                    <a:lumMod val="75000"/>
                    <a:lumOff val="25000"/>
                  </a:schemeClr>
                </a:solidFill>
                <a:latin typeface="微软雅黑" panose="020B0503020204020204" pitchFamily="34" charset="-122"/>
                <a:ea typeface="微软雅黑" panose="020B0503020204020204" pitchFamily="34" charset="-122"/>
              </a:rPr>
              <a:t>相比</a:t>
            </a:r>
            <a:r>
              <a:rPr lang="zh-CN" altLang="en-US" sz="1400" smtClean="0">
                <a:solidFill>
                  <a:schemeClr val="tx1">
                    <a:lumMod val="75000"/>
                    <a:lumOff val="25000"/>
                  </a:schemeClr>
                </a:solidFill>
                <a:latin typeface="微软雅黑" panose="020B0503020204020204" pitchFamily="34" charset="-122"/>
                <a:ea typeface="微软雅黑" panose="020B0503020204020204" pitchFamily="34" charset="-122"/>
              </a:rPr>
              <a:t>：</a:t>
            </a:r>
            <a:r>
              <a:rPr lang="en-US" altLang="zh-CN" sz="1400" smtClean="0">
                <a:solidFill>
                  <a:schemeClr val="tx1">
                    <a:lumMod val="75000"/>
                    <a:lumOff val="25000"/>
                  </a:schemeClr>
                </a:solidFill>
                <a:latin typeface="微软雅黑" panose="020B0503020204020204" pitchFamily="34" charset="-122"/>
                <a:ea typeface="微软雅黑" panose="020B0503020204020204" pitchFamily="34" charset="-122"/>
              </a:rPr>
              <a:t> </a:t>
            </a:r>
            <a:endParaRPr lang="en-US" altLang="zh-CN" sz="1400">
              <a:solidFill>
                <a:schemeClr val="tx1">
                  <a:lumMod val="75000"/>
                  <a:lumOff val="25000"/>
                </a:schemeClr>
              </a:solidFill>
              <a:latin typeface="微软雅黑" panose="020B0503020204020204" pitchFamily="34" charset="-122"/>
              <a:ea typeface="微软雅黑" panose="020B0503020204020204" pitchFamily="34" charset="-122"/>
            </a:endParaRPr>
          </a:p>
          <a:p>
            <a:pPr algn="just" eaLnBrk="0" hangingPunct="0">
              <a:lnSpc>
                <a:spcPct val="150000"/>
              </a:lnSpc>
            </a:pPr>
            <a:r>
              <a:rPr lang="en-US" altLang="zh-CN" sz="1400" smtClean="0">
                <a:solidFill>
                  <a:schemeClr val="tx1">
                    <a:lumMod val="75000"/>
                    <a:lumOff val="25000"/>
                  </a:schemeClr>
                </a:solidFill>
                <a:latin typeface="微软雅黑" panose="020B0503020204020204" pitchFamily="34" charset="-122"/>
                <a:ea typeface="微软雅黑" panose="020B0503020204020204" pitchFamily="34" charset="-122"/>
              </a:rPr>
              <a:t>     a.   RoIPool</a:t>
            </a:r>
            <a:r>
              <a:rPr lang="en-US" altLang="zh-CN" sz="1400" smtClean="0">
                <a:solidFill>
                  <a:schemeClr val="tx1">
                    <a:lumMod val="75000"/>
                    <a:lumOff val="25000"/>
                  </a:schemeClr>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400" smtClean="0">
                <a:solidFill>
                  <a:schemeClr val="tx1">
                    <a:lumMod val="75000"/>
                    <a:lumOff val="25000"/>
                  </a:schemeClr>
                </a:solidFill>
                <a:latin typeface="微软雅黑" panose="020B0503020204020204" pitchFamily="34" charset="-122"/>
                <a:ea typeface="微软雅黑" panose="020B0503020204020204" pitchFamily="34" charset="-122"/>
              </a:rPr>
              <a:t>RoIAlign</a:t>
            </a:r>
          </a:p>
          <a:p>
            <a:pPr algn="just" eaLnBrk="0" hangingPunct="0">
              <a:lnSpc>
                <a:spcPct val="150000"/>
              </a:lnSpc>
            </a:pPr>
            <a:r>
              <a:rPr lang="en-US" altLang="zh-CN" sz="1400" smtClean="0">
                <a:solidFill>
                  <a:schemeClr val="tx1">
                    <a:lumMod val="75000"/>
                    <a:lumOff val="25000"/>
                  </a:schemeClr>
                </a:solidFill>
                <a:latin typeface="微软雅黑" panose="020B0503020204020204" pitchFamily="34" charset="-122"/>
                <a:ea typeface="微软雅黑" panose="020B0503020204020204" pitchFamily="34" charset="-122"/>
              </a:rPr>
              <a:t>     b.   </a:t>
            </a:r>
            <a:r>
              <a:rPr lang="zh-CN" altLang="en-US" sz="1400" smtClean="0">
                <a:solidFill>
                  <a:schemeClr val="tx1">
                    <a:lumMod val="75000"/>
                    <a:lumOff val="25000"/>
                  </a:schemeClr>
                </a:solidFill>
                <a:latin typeface="微软雅黑" panose="020B0503020204020204" pitchFamily="34" charset="-122"/>
                <a:ea typeface="微软雅黑" panose="020B0503020204020204" pitchFamily="34" charset="-122"/>
              </a:rPr>
              <a:t>增加</a:t>
            </a:r>
            <a:r>
              <a:rPr lang="en-US" altLang="zh-CN" sz="1400" smtClean="0">
                <a:solidFill>
                  <a:schemeClr val="tx1">
                    <a:lumMod val="75000"/>
                    <a:lumOff val="25000"/>
                  </a:schemeClr>
                </a:solidFill>
                <a:latin typeface="微软雅黑" panose="020B0503020204020204" pitchFamily="34" charset="-122"/>
                <a:ea typeface="微软雅黑" panose="020B0503020204020204" pitchFamily="34" charset="-122"/>
              </a:rPr>
              <a:t> Mask</a:t>
            </a:r>
            <a:r>
              <a:rPr lang="zh-CN" altLang="en-US" sz="1400" smtClean="0">
                <a:solidFill>
                  <a:schemeClr val="tx1">
                    <a:lumMod val="75000"/>
                    <a:lumOff val="25000"/>
                  </a:schemeClr>
                </a:solidFill>
                <a:latin typeface="微软雅黑" panose="020B0503020204020204" pitchFamily="34" charset="-122"/>
                <a:ea typeface="微软雅黑" panose="020B0503020204020204" pitchFamily="34" charset="-122"/>
              </a:rPr>
              <a:t>分支</a:t>
            </a:r>
            <a:endParaRPr lang="en-US" altLang="zh-CN" sz="1400" smtClean="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5226543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1"/>
          <p:cNvSpPr txBox="1">
            <a:spLocks/>
          </p:cNvSpPr>
          <p:nvPr/>
        </p:nvSpPr>
        <p:spPr>
          <a:xfrm>
            <a:off x="857880" y="200199"/>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2400" b="1" dirty="0">
                <a:solidFill>
                  <a:srgbClr val="0070C0"/>
                </a:solidFill>
                <a:latin typeface="微软雅黑" panose="020B0503020204020204" pitchFamily="34" charset="-122"/>
                <a:ea typeface="微软雅黑" panose="020B0503020204020204" pitchFamily="34" charset="-122"/>
              </a:rPr>
              <a:t>Mask R-CNN</a:t>
            </a:r>
            <a:endParaRPr lang="en-GB" altLang="zh-CN" sz="2400" b="1" dirty="0">
              <a:solidFill>
                <a:srgbClr val="0070C0"/>
              </a:solidFill>
              <a:latin typeface="微软雅黑" panose="020B0503020204020204" pitchFamily="34" charset="-122"/>
              <a:ea typeface="微软雅黑" panose="020B0503020204020204" pitchFamily="34" charset="-122"/>
            </a:endParaRPr>
          </a:p>
        </p:txBody>
      </p:sp>
      <p:grpSp>
        <p:nvGrpSpPr>
          <p:cNvPr id="2" name="组合 1"/>
          <p:cNvGrpSpPr/>
          <p:nvPr/>
        </p:nvGrpSpPr>
        <p:grpSpPr>
          <a:xfrm>
            <a:off x="869078" y="854423"/>
            <a:ext cx="2913592" cy="213605"/>
            <a:chOff x="539552" y="1154499"/>
            <a:chExt cx="2913592" cy="213605"/>
          </a:xfrm>
        </p:grpSpPr>
        <p:sp>
          <p:nvSpPr>
            <p:cNvPr id="41" name="TextBox 40"/>
            <p:cNvSpPr txBox="1"/>
            <p:nvPr/>
          </p:nvSpPr>
          <p:spPr>
            <a:xfrm>
              <a:off x="728900" y="1182027"/>
              <a:ext cx="2724244" cy="186077"/>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itchFamily="34" charset="-122"/>
                  <a:ea typeface="微软雅黑" pitchFamily="34" charset="-122"/>
                </a:defRPr>
              </a:lvl1pPr>
            </a:lstStyle>
            <a:p>
              <a:r>
                <a:rPr lang="en-US" altLang="zh-CN" sz="2000" dirty="0" err="1" smtClean="0">
                  <a:solidFill>
                    <a:schemeClr val="tx1"/>
                  </a:solidFill>
                </a:rPr>
                <a:t>RoI</a:t>
              </a:r>
              <a:r>
                <a:rPr lang="en-US" altLang="zh-CN" sz="2000" dirty="0" smtClean="0">
                  <a:solidFill>
                    <a:schemeClr val="tx1"/>
                  </a:solidFill>
                </a:rPr>
                <a:t> Align</a:t>
              </a:r>
              <a:endParaRPr lang="en-US" altLang="zh-CN" sz="2000" dirty="0">
                <a:solidFill>
                  <a:schemeClr val="tx1"/>
                </a:solidFill>
              </a:endParaRPr>
            </a:p>
          </p:txBody>
        </p:sp>
        <p:sp>
          <p:nvSpPr>
            <p:cNvPr id="42" name="矩形 41"/>
            <p:cNvSpPr/>
            <p:nvPr/>
          </p:nvSpPr>
          <p:spPr>
            <a:xfrm>
              <a:off x="539552" y="1154499"/>
              <a:ext cx="120566" cy="12056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文本框 3"/>
          <p:cNvSpPr txBox="1"/>
          <p:nvPr/>
        </p:nvSpPr>
        <p:spPr>
          <a:xfrm>
            <a:off x="755576" y="4443958"/>
            <a:ext cx="3642681" cy="369332"/>
          </a:xfrm>
          <a:prstGeom prst="rect">
            <a:avLst/>
          </a:prstGeom>
          <a:noFill/>
        </p:spPr>
        <p:txBody>
          <a:bodyPr wrap="square" rtlCol="0">
            <a:spAutoFit/>
          </a:bodyPr>
          <a:lstStyle/>
          <a:p>
            <a:r>
              <a:rPr lang="zh-CN" altLang="en-US" dirty="0" smtClean="0">
                <a:solidFill>
                  <a:schemeClr val="tx1">
                    <a:lumMod val="75000"/>
                    <a:lumOff val="25000"/>
                  </a:schemeClr>
                </a:solidFill>
                <a:latin typeface="微软雅黑" panose="020B0503020204020204" pitchFamily="34" charset="-122"/>
                <a:ea typeface="微软雅黑" panose="020B0503020204020204" pitchFamily="34" charset="-122"/>
              </a:rPr>
              <a:t>                                                            </a:t>
            </a:r>
          </a:p>
        </p:txBody>
      </p:sp>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7624" y="1166785"/>
            <a:ext cx="6876256" cy="3461839"/>
          </a:xfrm>
          <a:prstGeom prst="rect">
            <a:avLst/>
          </a:prstGeom>
          <a:effectLst>
            <a:softEdge rad="12700"/>
          </a:effectLst>
        </p:spPr>
      </p:pic>
      <p:sp>
        <p:nvSpPr>
          <p:cNvPr id="5" name="椭圆 4">
            <a:hlinkClick r:id="rId4" action="ppaction://hlinksldjump"/>
          </p:cNvPr>
          <p:cNvSpPr/>
          <p:nvPr/>
        </p:nvSpPr>
        <p:spPr>
          <a:xfrm>
            <a:off x="8820472" y="4813290"/>
            <a:ext cx="72008" cy="627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6608063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1"/>
          <p:cNvSpPr txBox="1">
            <a:spLocks/>
          </p:cNvSpPr>
          <p:nvPr/>
        </p:nvSpPr>
        <p:spPr>
          <a:xfrm>
            <a:off x="857880" y="200199"/>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2400" b="1" dirty="0">
                <a:solidFill>
                  <a:srgbClr val="0070C0"/>
                </a:solidFill>
                <a:latin typeface="微软雅黑" panose="020B0503020204020204" pitchFamily="34" charset="-122"/>
                <a:ea typeface="微软雅黑" panose="020B0503020204020204" pitchFamily="34" charset="-122"/>
              </a:rPr>
              <a:t>Mask R-CNN</a:t>
            </a:r>
            <a:endParaRPr lang="en-GB" altLang="zh-CN" sz="2400" b="1" dirty="0">
              <a:solidFill>
                <a:srgbClr val="0070C0"/>
              </a:solidFill>
              <a:latin typeface="微软雅黑" panose="020B0503020204020204" pitchFamily="34" charset="-122"/>
              <a:ea typeface="微软雅黑" panose="020B0503020204020204" pitchFamily="34" charset="-122"/>
            </a:endParaRPr>
          </a:p>
        </p:txBody>
      </p:sp>
      <p:grpSp>
        <p:nvGrpSpPr>
          <p:cNvPr id="2" name="组合 1"/>
          <p:cNvGrpSpPr/>
          <p:nvPr/>
        </p:nvGrpSpPr>
        <p:grpSpPr>
          <a:xfrm>
            <a:off x="869078" y="854423"/>
            <a:ext cx="2913592" cy="213605"/>
            <a:chOff x="539552" y="1154499"/>
            <a:chExt cx="2913592" cy="213605"/>
          </a:xfrm>
        </p:grpSpPr>
        <p:sp>
          <p:nvSpPr>
            <p:cNvPr id="41" name="TextBox 40"/>
            <p:cNvSpPr txBox="1"/>
            <p:nvPr/>
          </p:nvSpPr>
          <p:spPr>
            <a:xfrm>
              <a:off x="728900" y="1182027"/>
              <a:ext cx="2724244" cy="186077"/>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itchFamily="34" charset="-122"/>
                  <a:ea typeface="微软雅黑" pitchFamily="34" charset="-122"/>
                </a:defRPr>
              </a:lvl1pPr>
            </a:lstStyle>
            <a:p>
              <a:r>
                <a:rPr lang="en-US" altLang="zh-CN" sz="2000" dirty="0" smtClean="0">
                  <a:solidFill>
                    <a:schemeClr val="tx1"/>
                  </a:solidFill>
                </a:rPr>
                <a:t>Mask </a:t>
              </a:r>
              <a:r>
                <a:rPr lang="zh-CN" altLang="en-US" sz="2000" dirty="0" smtClean="0">
                  <a:solidFill>
                    <a:schemeClr val="tx1"/>
                  </a:solidFill>
                </a:rPr>
                <a:t>分支</a:t>
              </a:r>
              <a:endParaRPr lang="en-US" altLang="zh-CN" sz="2000" dirty="0">
                <a:solidFill>
                  <a:schemeClr val="tx1"/>
                </a:solidFill>
              </a:endParaRPr>
            </a:p>
          </p:txBody>
        </p:sp>
        <p:sp>
          <p:nvSpPr>
            <p:cNvPr id="42" name="矩形 41"/>
            <p:cNvSpPr/>
            <p:nvPr/>
          </p:nvSpPr>
          <p:spPr>
            <a:xfrm>
              <a:off x="539552" y="1154499"/>
              <a:ext cx="120566" cy="12056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7374" y="1277264"/>
            <a:ext cx="4973491" cy="3135637"/>
          </a:xfrm>
          <a:prstGeom prst="rect">
            <a:avLst/>
          </a:prstGeom>
          <a:effectLst>
            <a:softEdge rad="31750"/>
          </a:effectLst>
        </p:spPr>
      </p:pic>
      <p:sp>
        <p:nvSpPr>
          <p:cNvPr id="7" name="文本框 6"/>
          <p:cNvSpPr txBox="1"/>
          <p:nvPr/>
        </p:nvSpPr>
        <p:spPr>
          <a:xfrm>
            <a:off x="5940152" y="1277264"/>
            <a:ext cx="3024336" cy="1705403"/>
          </a:xfrm>
          <a:prstGeom prst="rect">
            <a:avLst/>
          </a:prstGeom>
          <a:noFill/>
        </p:spPr>
        <p:txBody>
          <a:bodyPr wrap="square" rtlCol="0">
            <a:spAutoFit/>
          </a:bodyPr>
          <a:lstStyle/>
          <a:p>
            <a:pPr algn="just" eaLnBrk="0" hangingPunct="0">
              <a:lnSpc>
                <a:spcPct val="150000"/>
              </a:lnSpc>
            </a:pPr>
            <a:r>
              <a:rPr lang="zh-CN" altLang="en-US">
                <a:solidFill>
                  <a:schemeClr val="tx1">
                    <a:lumMod val="75000"/>
                    <a:lumOff val="25000"/>
                  </a:schemeClr>
                </a:solidFill>
                <a:latin typeface="微软雅黑" panose="020B0503020204020204" pitchFamily="34" charset="-122"/>
                <a:ea typeface="微软雅黑" panose="020B0503020204020204" pitchFamily="34" charset="-122"/>
              </a:rPr>
              <a:t> </a:t>
            </a:r>
            <a:r>
              <a:rPr lang="zh-CN" altLang="en-US" smtClean="0">
                <a:solidFill>
                  <a:schemeClr val="tx1">
                    <a:lumMod val="75000"/>
                    <a:lumOff val="25000"/>
                  </a:schemeClr>
                </a:solidFill>
                <a:latin typeface="微软雅黑" panose="020B0503020204020204" pitchFamily="34" charset="-122"/>
                <a:ea typeface="微软雅黑" panose="020B0503020204020204" pitchFamily="34" charset="-122"/>
              </a:rPr>
              <a:t> 共</a:t>
            </a:r>
            <a:r>
              <a:rPr lang="en-US" altLang="zh-CN" smtClean="0">
                <a:solidFill>
                  <a:schemeClr val="tx1">
                    <a:lumMod val="75000"/>
                    <a:lumOff val="25000"/>
                  </a:schemeClr>
                </a:solidFill>
                <a:latin typeface="微软雅黑" panose="020B0503020204020204" pitchFamily="34" charset="-122"/>
                <a:ea typeface="微软雅黑" panose="020B0503020204020204" pitchFamily="34" charset="-122"/>
              </a:rPr>
              <a:t>80</a:t>
            </a:r>
            <a:r>
              <a:rPr lang="zh-CN" altLang="en-US" smtClean="0">
                <a:solidFill>
                  <a:schemeClr val="tx1">
                    <a:lumMod val="75000"/>
                    <a:lumOff val="25000"/>
                  </a:schemeClr>
                </a:solidFill>
                <a:latin typeface="微软雅黑" panose="020B0503020204020204" pitchFamily="34" charset="-122"/>
                <a:ea typeface="微软雅黑" panose="020B0503020204020204" pitchFamily="34" charset="-122"/>
              </a:rPr>
              <a:t>类，生成</a:t>
            </a:r>
            <a:r>
              <a:rPr lang="en-US" altLang="zh-CN" smtClean="0">
                <a:solidFill>
                  <a:schemeClr val="tx1">
                    <a:lumMod val="75000"/>
                    <a:lumOff val="25000"/>
                  </a:schemeClr>
                </a:solidFill>
                <a:latin typeface="微软雅黑" panose="020B0503020204020204" pitchFamily="34" charset="-122"/>
                <a:ea typeface="微软雅黑" panose="020B0503020204020204" pitchFamily="34" charset="-122"/>
              </a:rPr>
              <a:t>80</a:t>
            </a:r>
            <a:r>
              <a:rPr lang="zh-CN" altLang="en-US" smtClean="0">
                <a:solidFill>
                  <a:schemeClr val="tx1">
                    <a:lumMod val="75000"/>
                    <a:lumOff val="25000"/>
                  </a:schemeClr>
                </a:solidFill>
                <a:latin typeface="微软雅黑" panose="020B0503020204020204" pitchFamily="34" charset="-122"/>
                <a:ea typeface="微软雅黑" panose="020B0503020204020204" pitchFamily="34" charset="-122"/>
              </a:rPr>
              <a:t>个</a:t>
            </a:r>
            <a:r>
              <a:rPr lang="en-US" altLang="zh-CN" smtClean="0">
                <a:solidFill>
                  <a:schemeClr val="tx1">
                    <a:lumMod val="75000"/>
                    <a:lumOff val="25000"/>
                  </a:schemeClr>
                </a:solidFill>
                <a:latin typeface="微软雅黑" panose="020B0503020204020204" pitchFamily="34" charset="-122"/>
                <a:ea typeface="微软雅黑" panose="020B0503020204020204" pitchFamily="34" charset="-122"/>
              </a:rPr>
              <a:t>mask</a:t>
            </a:r>
            <a:r>
              <a:rPr lang="zh-CN" altLang="en-US" smtClean="0">
                <a:solidFill>
                  <a:schemeClr val="tx1">
                    <a:lumMod val="75000"/>
                    <a:lumOff val="25000"/>
                  </a:schemeClr>
                </a:solidFill>
                <a:latin typeface="微软雅黑" panose="020B0503020204020204" pitchFamily="34" charset="-122"/>
                <a:ea typeface="微软雅黑" panose="020B0503020204020204" pitchFamily="34" charset="-122"/>
              </a:rPr>
              <a:t>。每个</a:t>
            </a:r>
            <a:r>
              <a:rPr lang="en-US" altLang="zh-CN" smtClean="0">
                <a:solidFill>
                  <a:schemeClr val="tx1">
                    <a:lumMod val="75000"/>
                    <a:lumOff val="25000"/>
                  </a:schemeClr>
                </a:solidFill>
                <a:latin typeface="微软雅黑" panose="020B0503020204020204" pitchFamily="34" charset="-122"/>
                <a:ea typeface="微软雅黑" panose="020B0503020204020204" pitchFamily="34" charset="-122"/>
              </a:rPr>
              <a:t>mask</a:t>
            </a:r>
            <a:r>
              <a:rPr lang="zh-CN" altLang="en-US" smtClean="0">
                <a:solidFill>
                  <a:schemeClr val="tx1">
                    <a:lumMod val="75000"/>
                    <a:lumOff val="25000"/>
                  </a:schemeClr>
                </a:solidFill>
                <a:latin typeface="微软雅黑" panose="020B0503020204020204" pitchFamily="34" charset="-122"/>
                <a:ea typeface="微软雅黑" panose="020B0503020204020204" pitchFamily="34" charset="-122"/>
              </a:rPr>
              <a:t>均由</a:t>
            </a:r>
            <a:r>
              <a:rPr lang="en-US" altLang="zh-CN" smtClean="0">
                <a:solidFill>
                  <a:schemeClr val="tx1">
                    <a:lumMod val="75000"/>
                    <a:lumOff val="25000"/>
                  </a:schemeClr>
                </a:solidFill>
                <a:latin typeface="微软雅黑" panose="020B0503020204020204" pitchFamily="34" charset="-122"/>
                <a:ea typeface="微软雅黑" panose="020B0503020204020204" pitchFamily="34" charset="-122"/>
              </a:rPr>
              <a:t>0</a:t>
            </a:r>
            <a:r>
              <a:rPr lang="zh-CN" altLang="en-US" smtClean="0">
                <a:solidFill>
                  <a:schemeClr val="tx1">
                    <a:lumMod val="75000"/>
                    <a:lumOff val="25000"/>
                  </a:schemeClr>
                </a:solidFill>
                <a:latin typeface="微软雅黑" panose="020B0503020204020204" pitchFamily="34" charset="-122"/>
                <a:ea typeface="微软雅黑" panose="020B0503020204020204" pitchFamily="34" charset="-122"/>
              </a:rPr>
              <a:t>、</a:t>
            </a:r>
            <a:r>
              <a:rPr lang="en-US" altLang="zh-CN" smtClean="0">
                <a:solidFill>
                  <a:schemeClr val="tx1">
                    <a:lumMod val="75000"/>
                    <a:lumOff val="25000"/>
                  </a:schemeClr>
                </a:solidFill>
                <a:latin typeface="微软雅黑" panose="020B0503020204020204" pitchFamily="34" charset="-122"/>
                <a:ea typeface="微软雅黑" panose="020B0503020204020204" pitchFamily="34" charset="-122"/>
              </a:rPr>
              <a:t>1</a:t>
            </a:r>
            <a:r>
              <a:rPr lang="zh-CN" altLang="en-US" smtClean="0">
                <a:solidFill>
                  <a:schemeClr val="tx1">
                    <a:lumMod val="75000"/>
                    <a:lumOff val="25000"/>
                  </a:schemeClr>
                </a:solidFill>
                <a:latin typeface="微软雅黑" panose="020B0503020204020204" pitchFamily="34" charset="-122"/>
                <a:ea typeface="微软雅黑" panose="020B0503020204020204" pitchFamily="34" charset="-122"/>
              </a:rPr>
              <a:t>组成，即每个像素仅判断是否为目标或背景。</a:t>
            </a:r>
            <a:endParaRPr lang="en-US" altLang="zh-CN" smtClean="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32995" y="1901394"/>
            <a:ext cx="438095" cy="228571"/>
          </a:xfrm>
          <a:prstGeom prst="rect">
            <a:avLst/>
          </a:prstGeom>
        </p:spPr>
      </p:pic>
      <p:sp>
        <p:nvSpPr>
          <p:cNvPr id="4" name="椭圆 3">
            <a:hlinkClick r:id="rId5" action="ppaction://hlinksldjump"/>
          </p:cNvPr>
          <p:cNvSpPr/>
          <p:nvPr/>
        </p:nvSpPr>
        <p:spPr>
          <a:xfrm>
            <a:off x="8748464" y="4803998"/>
            <a:ext cx="72008" cy="720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Tree>
    <p:extLst>
      <p:ext uri="{BB962C8B-B14F-4D97-AF65-F5344CB8AC3E}">
        <p14:creationId xmlns:p14="http://schemas.microsoft.com/office/powerpoint/2010/main" val="4383533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组合 41"/>
          <p:cNvGrpSpPr/>
          <p:nvPr/>
        </p:nvGrpSpPr>
        <p:grpSpPr>
          <a:xfrm>
            <a:off x="-1" y="1651830"/>
            <a:ext cx="9144000" cy="1814777"/>
            <a:chOff x="170694" y="177982"/>
            <a:chExt cx="3936003" cy="781165"/>
          </a:xfrm>
        </p:grpSpPr>
        <p:sp>
          <p:nvSpPr>
            <p:cNvPr id="44" name="等腰三角形 43"/>
            <p:cNvSpPr/>
            <p:nvPr/>
          </p:nvSpPr>
          <p:spPr>
            <a:xfrm>
              <a:off x="1233863" y="177982"/>
              <a:ext cx="355284" cy="356514"/>
            </a:xfrm>
            <a:prstGeom prst="triangl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45" name="等腰三角形 44"/>
            <p:cNvSpPr/>
            <p:nvPr/>
          </p:nvSpPr>
          <p:spPr>
            <a:xfrm flipV="1">
              <a:off x="200258" y="602633"/>
              <a:ext cx="355284" cy="356514"/>
            </a:xfrm>
            <a:prstGeom prst="triangl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46" name="矩形 45"/>
            <p:cNvSpPr/>
            <p:nvPr/>
          </p:nvSpPr>
          <p:spPr>
            <a:xfrm>
              <a:off x="170694" y="261768"/>
              <a:ext cx="3936003" cy="61198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47" name="平行四边形 46"/>
            <p:cNvSpPr/>
            <p:nvPr/>
          </p:nvSpPr>
          <p:spPr>
            <a:xfrm>
              <a:off x="376965" y="178257"/>
              <a:ext cx="1036076" cy="779005"/>
            </a:xfrm>
            <a:prstGeom prst="parallelogram">
              <a:avLst>
                <a:gd name="adj" fmla="val 4820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48" name="文本框 6"/>
            <p:cNvSpPr txBox="1"/>
            <p:nvPr/>
          </p:nvSpPr>
          <p:spPr>
            <a:xfrm>
              <a:off x="650907" y="284178"/>
              <a:ext cx="569115" cy="559734"/>
            </a:xfrm>
            <a:prstGeom prst="rect">
              <a:avLst/>
            </a:prstGeom>
            <a:noFill/>
          </p:spPr>
          <p:txBody>
            <a:bodyPr wrap="square" lIns="68580" tIns="34290" rIns="68580" bIns="34290" rtlCol="0">
              <a:spAutoFit/>
            </a:bodyPr>
            <a:lstStyle/>
            <a:p>
              <a:r>
                <a:rPr lang="en-US" altLang="zh-CN" sz="8000" dirty="0" smtClean="0">
                  <a:solidFill>
                    <a:schemeClr val="bg1">
                      <a:lumMod val="95000"/>
                    </a:schemeClr>
                  </a:solidFill>
                  <a:latin typeface="Impact" panose="020B0806030902050204" pitchFamily="34" charset="0"/>
                </a:rPr>
                <a:t>04</a:t>
              </a:r>
              <a:endParaRPr lang="zh-CN" altLang="en-US" sz="8000" dirty="0">
                <a:solidFill>
                  <a:schemeClr val="bg1">
                    <a:lumMod val="95000"/>
                  </a:schemeClr>
                </a:solidFill>
                <a:latin typeface="Impact" panose="020B0806030902050204" pitchFamily="34" charset="0"/>
              </a:endParaRPr>
            </a:p>
          </p:txBody>
        </p:sp>
      </p:grpSp>
      <p:sp>
        <p:nvSpPr>
          <p:cNvPr id="49" name="TextBox 48"/>
          <p:cNvSpPr txBox="1"/>
          <p:nvPr/>
        </p:nvSpPr>
        <p:spPr>
          <a:xfrm>
            <a:off x="3351484" y="2034553"/>
            <a:ext cx="5050408" cy="623250"/>
          </a:xfrm>
          <a:prstGeom prst="rect">
            <a:avLst/>
          </a:prstGeom>
          <a:noFill/>
        </p:spPr>
        <p:txBody>
          <a:bodyPr wrap="square" lIns="68584" tIns="34291" rIns="68584" bIns="34291" rtlCol="0">
            <a:spAutoFit/>
          </a:bodyPr>
          <a:lstStyle/>
          <a:p>
            <a:r>
              <a:rPr lang="zh-CN" altLang="en-US" sz="3600" b="1" dirty="0" smtClean="0">
                <a:solidFill>
                  <a:schemeClr val="tx1">
                    <a:lumMod val="75000"/>
                    <a:lumOff val="25000"/>
                  </a:schemeClr>
                </a:solidFill>
                <a:latin typeface="微软雅黑" panose="020B0503020204020204" pitchFamily="34" charset="-122"/>
                <a:ea typeface="微软雅黑" panose="020B0503020204020204" pitchFamily="34" charset="-122"/>
              </a:rPr>
              <a:t>实验结果</a:t>
            </a:r>
            <a:endParaRPr lang="en-GB" altLang="zh-CN" sz="36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50" name="TextBox 49"/>
          <p:cNvSpPr txBox="1"/>
          <p:nvPr/>
        </p:nvSpPr>
        <p:spPr>
          <a:xfrm>
            <a:off x="3375055" y="2688140"/>
            <a:ext cx="3075708" cy="315473"/>
          </a:xfrm>
          <a:prstGeom prst="rect">
            <a:avLst/>
          </a:prstGeom>
          <a:noFill/>
        </p:spPr>
        <p:txBody>
          <a:bodyPr wrap="square" lIns="68584" tIns="34291" rIns="68584" bIns="34291" rtlCol="0">
            <a:spAutoFit/>
          </a:bodyPr>
          <a:lstStyle/>
          <a:p>
            <a:pPr eaLnBrk="0" hangingPunct="0"/>
            <a:r>
              <a:rPr lang="zh-CN" altLang="en-US" sz="1600" smtClean="0">
                <a:solidFill>
                  <a:schemeClr val="tx1">
                    <a:lumMod val="75000"/>
                    <a:lumOff val="25000"/>
                  </a:schemeClr>
                </a:solidFill>
                <a:latin typeface="微软雅黑" pitchFamily="34" charset="-122"/>
                <a:ea typeface="微软雅黑" pitchFamily="34" charset="-122"/>
                <a:sym typeface="微软雅黑" pitchFamily="34" charset="-122"/>
              </a:rPr>
              <a:t>       实验</a:t>
            </a:r>
            <a:r>
              <a:rPr lang="zh-CN" altLang="en-US" sz="1600" dirty="0" smtClean="0">
                <a:solidFill>
                  <a:schemeClr val="tx1">
                    <a:lumMod val="75000"/>
                    <a:lumOff val="25000"/>
                  </a:schemeClr>
                </a:solidFill>
                <a:latin typeface="微软雅黑" pitchFamily="34" charset="-122"/>
                <a:ea typeface="微软雅黑" pitchFamily="34" charset="-122"/>
                <a:sym typeface="微软雅黑" pitchFamily="34" charset="-122"/>
              </a:rPr>
              <a:t>测试</a:t>
            </a:r>
            <a:endParaRPr lang="zh-CN" altLang="en-US" sz="1600" dirty="0">
              <a:solidFill>
                <a:schemeClr val="tx1">
                  <a:lumMod val="75000"/>
                  <a:lumOff val="25000"/>
                </a:schemeClr>
              </a:solidFill>
              <a:latin typeface="微软雅黑" pitchFamily="34" charset="-122"/>
              <a:ea typeface="微软雅黑" pitchFamily="34" charset="-122"/>
              <a:sym typeface="微软雅黑" pitchFamily="34" charset="-122"/>
            </a:endParaRPr>
          </a:p>
        </p:txBody>
      </p:sp>
    </p:spTree>
    <p:extLst>
      <p:ext uri="{BB962C8B-B14F-4D97-AF65-F5344CB8AC3E}">
        <p14:creationId xmlns:p14="http://schemas.microsoft.com/office/powerpoint/2010/main" val="5071497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1"/>
          <p:cNvSpPr txBox="1">
            <a:spLocks/>
          </p:cNvSpPr>
          <p:nvPr/>
        </p:nvSpPr>
        <p:spPr>
          <a:xfrm>
            <a:off x="857880" y="200199"/>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2400" b="1" dirty="0">
                <a:solidFill>
                  <a:srgbClr val="0070C0"/>
                </a:solidFill>
                <a:latin typeface="微软雅黑" panose="020B0503020204020204" pitchFamily="34" charset="-122"/>
                <a:ea typeface="微软雅黑" panose="020B0503020204020204" pitchFamily="34" charset="-122"/>
              </a:rPr>
              <a:t>实验结果</a:t>
            </a:r>
            <a:endParaRPr lang="en-GB" altLang="zh-CN" sz="2400" b="1" dirty="0">
              <a:solidFill>
                <a:srgbClr val="0070C0"/>
              </a:solidFill>
              <a:latin typeface="微软雅黑" panose="020B0503020204020204" pitchFamily="34" charset="-122"/>
              <a:ea typeface="微软雅黑" panose="020B0503020204020204" pitchFamily="34" charset="-122"/>
            </a:endParaRPr>
          </a:p>
        </p:txBody>
      </p:sp>
      <p:sp>
        <p:nvSpPr>
          <p:cNvPr id="41" name="TextBox 40"/>
          <p:cNvSpPr txBox="1"/>
          <p:nvPr/>
        </p:nvSpPr>
        <p:spPr>
          <a:xfrm>
            <a:off x="1137673" y="926456"/>
            <a:ext cx="3607404" cy="186077"/>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itchFamily="34" charset="-122"/>
                <a:ea typeface="微软雅黑" pitchFamily="34" charset="-122"/>
              </a:defRPr>
            </a:lvl1pPr>
          </a:lstStyle>
          <a:p>
            <a:r>
              <a:rPr lang="zh-CN" altLang="en-US" sz="2000" dirty="0">
                <a:solidFill>
                  <a:schemeClr val="tx1"/>
                </a:solidFill>
              </a:rPr>
              <a:t>改进</a:t>
            </a:r>
            <a:r>
              <a:rPr lang="zh-CN" altLang="en-US" sz="2000" dirty="0" smtClean="0">
                <a:solidFill>
                  <a:schemeClr val="tx1"/>
                </a:solidFill>
              </a:rPr>
              <a:t>点实验对比</a:t>
            </a:r>
            <a:endParaRPr lang="en-US" altLang="zh-CN" sz="2000" dirty="0">
              <a:solidFill>
                <a:schemeClr val="tx1"/>
              </a:solidFill>
            </a:endParaRPr>
          </a:p>
        </p:txBody>
      </p:sp>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35696" y="1243869"/>
            <a:ext cx="5076564" cy="1118276"/>
          </a:xfrm>
          <a:prstGeom prst="rect">
            <a:avLst/>
          </a:prstGeom>
          <a:effectLst>
            <a:softEdge rad="31750"/>
          </a:effectLst>
        </p:spPr>
      </p:pic>
      <p:pic>
        <p:nvPicPr>
          <p:cNvPr id="7" name="图片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35463" y="3092594"/>
            <a:ext cx="3722464" cy="1236834"/>
          </a:xfrm>
          <a:prstGeom prst="rect">
            <a:avLst/>
          </a:prstGeom>
          <a:effectLst>
            <a:softEdge rad="31750"/>
          </a:effectLst>
        </p:spPr>
      </p:pic>
      <p:sp>
        <p:nvSpPr>
          <p:cNvPr id="4" name="文本框 3"/>
          <p:cNvSpPr txBox="1"/>
          <p:nvPr/>
        </p:nvSpPr>
        <p:spPr>
          <a:xfrm>
            <a:off x="1835463" y="2588920"/>
            <a:ext cx="3698484" cy="276999"/>
          </a:xfrm>
          <a:prstGeom prst="rect">
            <a:avLst/>
          </a:prstGeom>
          <a:noFill/>
        </p:spPr>
        <p:txBody>
          <a:bodyPr wrap="square" rtlCol="0">
            <a:spAutoFit/>
          </a:bodyPr>
          <a:lstStyle/>
          <a:p>
            <a:r>
              <a:rPr lang="en-US" altLang="zh-CN" sz="1200" dirty="0" smtClean="0">
                <a:solidFill>
                  <a:schemeClr val="tx1">
                    <a:lumMod val="75000"/>
                    <a:lumOff val="25000"/>
                  </a:schemeClr>
                </a:solidFill>
                <a:latin typeface="微软雅黑" panose="020B0503020204020204" pitchFamily="34" charset="-122"/>
                <a:ea typeface="微软雅黑" panose="020B0503020204020204" pitchFamily="34" charset="-122"/>
              </a:rPr>
              <a:t>a. </a:t>
            </a:r>
            <a:r>
              <a:rPr lang="en-US" altLang="zh-CN" sz="1200" dirty="0" err="1" smtClean="0">
                <a:solidFill>
                  <a:schemeClr val="tx1">
                    <a:lumMod val="75000"/>
                    <a:lumOff val="25000"/>
                  </a:schemeClr>
                </a:solidFill>
                <a:latin typeface="微软雅黑" panose="020B0503020204020204" pitchFamily="34" charset="-122"/>
                <a:ea typeface="微软雅黑" panose="020B0503020204020204" pitchFamily="34" charset="-122"/>
              </a:rPr>
              <a:t>RoIPool</a:t>
            </a:r>
            <a:r>
              <a:rPr lang="en-US" altLang="zh-CN" sz="1200" dirty="0" smtClean="0">
                <a:solidFill>
                  <a:schemeClr val="tx1">
                    <a:lumMod val="75000"/>
                    <a:lumOff val="25000"/>
                  </a:schemeClr>
                </a:solidFill>
                <a:latin typeface="微软雅黑" panose="020B0503020204020204" pitchFamily="34" charset="-122"/>
                <a:ea typeface="微软雅黑" panose="020B0503020204020204" pitchFamily="34" charset="-122"/>
              </a:rPr>
              <a:t> </a:t>
            </a:r>
            <a:r>
              <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rPr>
              <a:t>与 </a:t>
            </a:r>
            <a:r>
              <a:rPr lang="en-US" altLang="zh-CN" sz="1200" dirty="0" err="1" smtClean="0">
                <a:solidFill>
                  <a:schemeClr val="tx1">
                    <a:lumMod val="75000"/>
                    <a:lumOff val="25000"/>
                  </a:schemeClr>
                </a:solidFill>
                <a:latin typeface="微软雅黑" panose="020B0503020204020204" pitchFamily="34" charset="-122"/>
                <a:ea typeface="微软雅黑" panose="020B0503020204020204" pitchFamily="34" charset="-122"/>
              </a:rPr>
              <a:t>RoIAlign</a:t>
            </a:r>
            <a:r>
              <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rPr>
              <a:t>效果对比</a:t>
            </a:r>
          </a:p>
        </p:txBody>
      </p:sp>
      <p:sp>
        <p:nvSpPr>
          <p:cNvPr id="9" name="文本框 8"/>
          <p:cNvSpPr txBox="1"/>
          <p:nvPr/>
        </p:nvSpPr>
        <p:spPr>
          <a:xfrm>
            <a:off x="1835463" y="4557821"/>
            <a:ext cx="3698484" cy="276999"/>
          </a:xfrm>
          <a:prstGeom prst="rect">
            <a:avLst/>
          </a:prstGeom>
          <a:noFill/>
        </p:spPr>
        <p:txBody>
          <a:bodyPr wrap="square" rtlCol="0">
            <a:spAutoFit/>
          </a:bodyPr>
          <a:lstStyle/>
          <a:p>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b</a:t>
            </a:r>
            <a:r>
              <a:rPr lang="en-US" altLang="zh-CN" sz="1200" dirty="0" smtClean="0">
                <a:solidFill>
                  <a:schemeClr val="tx1">
                    <a:lumMod val="75000"/>
                    <a:lumOff val="25000"/>
                  </a:schemeClr>
                </a:solidFill>
                <a:latin typeface="微软雅黑" panose="020B0503020204020204" pitchFamily="34" charset="-122"/>
                <a:ea typeface="微软雅黑" panose="020B0503020204020204" pitchFamily="34" charset="-122"/>
              </a:rPr>
              <a:t>. Mask </a:t>
            </a:r>
            <a:r>
              <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rPr>
              <a:t>分支中使用两不同损失的对比</a:t>
            </a:r>
          </a:p>
        </p:txBody>
      </p:sp>
      <p:sp>
        <p:nvSpPr>
          <p:cNvPr id="10" name="矩形 9"/>
          <p:cNvSpPr/>
          <p:nvPr/>
        </p:nvSpPr>
        <p:spPr>
          <a:xfrm>
            <a:off x="918159" y="887752"/>
            <a:ext cx="120566" cy="12056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8311866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1"/>
          <p:cNvSpPr txBox="1">
            <a:spLocks/>
          </p:cNvSpPr>
          <p:nvPr/>
        </p:nvSpPr>
        <p:spPr>
          <a:xfrm>
            <a:off x="857880" y="200199"/>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2400" b="1" dirty="0">
                <a:solidFill>
                  <a:srgbClr val="0070C0"/>
                </a:solidFill>
                <a:latin typeface="微软雅黑" panose="020B0503020204020204" pitchFamily="34" charset="-122"/>
                <a:ea typeface="微软雅黑" panose="020B0503020204020204" pitchFamily="34" charset="-122"/>
              </a:rPr>
              <a:t>实验结果</a:t>
            </a:r>
            <a:endParaRPr lang="en-GB" altLang="zh-CN" sz="2400" b="1" dirty="0">
              <a:solidFill>
                <a:srgbClr val="0070C0"/>
              </a:solidFill>
              <a:latin typeface="微软雅黑" panose="020B0503020204020204" pitchFamily="34" charset="-122"/>
              <a:ea typeface="微软雅黑" panose="020B0503020204020204" pitchFamily="34" charset="-122"/>
            </a:endParaRPr>
          </a:p>
        </p:txBody>
      </p:sp>
      <p:sp>
        <p:nvSpPr>
          <p:cNvPr id="41" name="TextBox 40"/>
          <p:cNvSpPr txBox="1"/>
          <p:nvPr/>
        </p:nvSpPr>
        <p:spPr>
          <a:xfrm>
            <a:off x="1100634" y="938133"/>
            <a:ext cx="3944046" cy="333425"/>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itchFamily="34" charset="-122"/>
                <a:ea typeface="微软雅黑" pitchFamily="34" charset="-122"/>
              </a:defRPr>
            </a:lvl1pPr>
          </a:lstStyle>
          <a:p>
            <a:r>
              <a:rPr lang="zh-CN" altLang="en-US" sz="2000" dirty="0">
                <a:solidFill>
                  <a:schemeClr val="tx1"/>
                </a:solidFill>
              </a:rPr>
              <a:t>目标</a:t>
            </a:r>
            <a:r>
              <a:rPr lang="zh-CN" altLang="en-US" sz="2000" dirty="0" smtClean="0">
                <a:solidFill>
                  <a:schemeClr val="tx1"/>
                </a:solidFill>
              </a:rPr>
              <a:t>检测效果对比（</a:t>
            </a:r>
            <a:r>
              <a:rPr lang="en-US" altLang="zh-CN" sz="2000" dirty="0" smtClean="0">
                <a:solidFill>
                  <a:schemeClr val="tx1"/>
                </a:solidFill>
              </a:rPr>
              <a:t>COCO</a:t>
            </a:r>
            <a:r>
              <a:rPr lang="zh-CN" altLang="en-US" sz="2000" dirty="0" smtClean="0">
                <a:solidFill>
                  <a:schemeClr val="tx1"/>
                </a:solidFill>
              </a:rPr>
              <a:t>数据集）</a:t>
            </a:r>
            <a:endParaRPr lang="en-US" altLang="zh-CN" sz="2000" dirty="0">
              <a:solidFill>
                <a:schemeClr val="tx1"/>
              </a:solidFill>
            </a:endParaRPr>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7887" y="1635646"/>
            <a:ext cx="7576257" cy="1770631"/>
          </a:xfrm>
          <a:prstGeom prst="rect">
            <a:avLst/>
          </a:prstGeom>
          <a:effectLst>
            <a:softEdge rad="25400"/>
          </a:effectLst>
        </p:spPr>
      </p:pic>
      <p:sp>
        <p:nvSpPr>
          <p:cNvPr id="9" name="矩形 8"/>
          <p:cNvSpPr/>
          <p:nvPr/>
        </p:nvSpPr>
        <p:spPr>
          <a:xfrm>
            <a:off x="905279" y="891702"/>
            <a:ext cx="120566" cy="12056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6751317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Placeholder 4"/>
          <p:cNvSpPr txBox="1">
            <a:spLocks/>
          </p:cNvSpPr>
          <p:nvPr/>
        </p:nvSpPr>
        <p:spPr>
          <a:xfrm>
            <a:off x="611560" y="429469"/>
            <a:ext cx="2256285" cy="496784"/>
          </a:xfrm>
          <a:prstGeom prst="rect">
            <a:avLst/>
          </a:prstGeom>
        </p:spPr>
        <p:txBody>
          <a:bodyPr anchor="ct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zh-CN" altLang="en-US" b="1" dirty="0" smtClean="0">
                <a:solidFill>
                  <a:schemeClr val="accent1"/>
                </a:solidFill>
                <a:latin typeface="微软雅黑" panose="020B0503020204020204" pitchFamily="34" charset="-122"/>
                <a:ea typeface="微软雅黑" panose="020B0503020204020204" pitchFamily="34" charset="-122"/>
              </a:rPr>
              <a:t>目录</a:t>
            </a:r>
            <a:r>
              <a:rPr lang="en-US" altLang="zh-CN" b="1" dirty="0" smtClean="0">
                <a:solidFill>
                  <a:schemeClr val="accent1"/>
                </a:solidFill>
                <a:latin typeface="微软雅黑" panose="020B0503020204020204" pitchFamily="34" charset="-122"/>
                <a:ea typeface="微软雅黑" panose="020B0503020204020204" pitchFamily="34" charset="-122"/>
              </a:rPr>
              <a:t>/</a:t>
            </a:r>
            <a:r>
              <a:rPr lang="en-US" altLang="zh-CN" sz="1800" b="1" dirty="0" smtClean="0">
                <a:solidFill>
                  <a:schemeClr val="accent1"/>
                </a:solidFill>
                <a:latin typeface="微软雅黑" panose="020B0503020204020204" pitchFamily="34" charset="-122"/>
                <a:ea typeface="微软雅黑" panose="020B0503020204020204" pitchFamily="34" charset="-122"/>
              </a:rPr>
              <a:t>Contents</a:t>
            </a:r>
            <a:endParaRPr lang="en-GB" sz="1800" b="1" dirty="0">
              <a:solidFill>
                <a:schemeClr val="accent1"/>
              </a:solidFill>
              <a:latin typeface="微软雅黑" panose="020B0503020204020204" pitchFamily="34" charset="-122"/>
              <a:ea typeface="微软雅黑" panose="020B0503020204020204" pitchFamily="34" charset="-122"/>
            </a:endParaRPr>
          </a:p>
        </p:txBody>
      </p:sp>
      <p:cxnSp>
        <p:nvCxnSpPr>
          <p:cNvPr id="43" name="直接连接符 42"/>
          <p:cNvCxnSpPr/>
          <p:nvPr/>
        </p:nvCxnSpPr>
        <p:spPr>
          <a:xfrm>
            <a:off x="738572" y="1059582"/>
            <a:ext cx="7649852"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28" name="组合 27"/>
          <p:cNvGrpSpPr/>
          <p:nvPr/>
        </p:nvGrpSpPr>
        <p:grpSpPr>
          <a:xfrm>
            <a:off x="2339753" y="1419622"/>
            <a:ext cx="894259" cy="489631"/>
            <a:chOff x="2215144" y="927951"/>
            <a:chExt cx="1244730" cy="897673"/>
          </a:xfrm>
        </p:grpSpPr>
        <p:sp>
          <p:nvSpPr>
            <p:cNvPr id="29" name="平行四边形 28"/>
            <p:cNvSpPr/>
            <p:nvPr/>
          </p:nvSpPr>
          <p:spPr>
            <a:xfrm>
              <a:off x="2215144" y="982844"/>
              <a:ext cx="1120898" cy="842780"/>
            </a:xfrm>
            <a:prstGeom prst="parallelogram">
              <a:avLst>
                <a:gd name="adj" fmla="val 4820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Impact" panose="020B0806030902050204" pitchFamily="34" charset="0"/>
              </a:endParaRPr>
            </a:p>
          </p:txBody>
        </p:sp>
        <p:sp>
          <p:nvSpPr>
            <p:cNvPr id="30" name="文本框 9"/>
            <p:cNvSpPr txBox="1"/>
            <p:nvPr/>
          </p:nvSpPr>
          <p:spPr>
            <a:xfrm>
              <a:off x="2393075" y="927951"/>
              <a:ext cx="1066799" cy="816504"/>
            </a:xfrm>
            <a:prstGeom prst="rect">
              <a:avLst/>
            </a:prstGeom>
            <a:noFill/>
          </p:spPr>
          <p:txBody>
            <a:bodyPr wrap="square" rtlCol="0">
              <a:spAutoFit/>
            </a:bodyPr>
            <a:lstStyle/>
            <a:p>
              <a:r>
                <a:rPr lang="en-US" altLang="zh-CN" sz="2800" dirty="0" smtClean="0">
                  <a:solidFill>
                    <a:schemeClr val="bg1"/>
                  </a:solidFill>
                  <a:latin typeface="Impact" panose="020B0806030902050204" pitchFamily="34" charset="0"/>
                </a:rPr>
                <a:t>01</a:t>
              </a:r>
              <a:endParaRPr lang="zh-CN" altLang="en-US" sz="2800" dirty="0">
                <a:solidFill>
                  <a:schemeClr val="bg1"/>
                </a:solidFill>
                <a:latin typeface="Impact" panose="020B0806030902050204" pitchFamily="34" charset="0"/>
              </a:endParaRPr>
            </a:p>
          </p:txBody>
        </p:sp>
      </p:grpSp>
      <p:grpSp>
        <p:nvGrpSpPr>
          <p:cNvPr id="31" name="组合 30"/>
          <p:cNvGrpSpPr/>
          <p:nvPr/>
        </p:nvGrpSpPr>
        <p:grpSpPr>
          <a:xfrm>
            <a:off x="2339753" y="2099236"/>
            <a:ext cx="894259" cy="504163"/>
            <a:chOff x="2215144" y="1952311"/>
            <a:chExt cx="1244730" cy="924318"/>
          </a:xfrm>
        </p:grpSpPr>
        <p:sp>
          <p:nvSpPr>
            <p:cNvPr id="32" name="平行四边形 31"/>
            <p:cNvSpPr/>
            <p:nvPr/>
          </p:nvSpPr>
          <p:spPr>
            <a:xfrm>
              <a:off x="2215144" y="2033848"/>
              <a:ext cx="1120898" cy="842781"/>
            </a:xfrm>
            <a:prstGeom prst="parallelogram">
              <a:avLst>
                <a:gd name="adj" fmla="val 4820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Impact" panose="020B0806030902050204" pitchFamily="34" charset="0"/>
              </a:endParaRPr>
            </a:p>
          </p:txBody>
        </p:sp>
        <p:sp>
          <p:nvSpPr>
            <p:cNvPr id="33" name="文本框 10"/>
            <p:cNvSpPr txBox="1"/>
            <p:nvPr/>
          </p:nvSpPr>
          <p:spPr>
            <a:xfrm>
              <a:off x="2393075" y="1952311"/>
              <a:ext cx="1066799" cy="816508"/>
            </a:xfrm>
            <a:prstGeom prst="rect">
              <a:avLst/>
            </a:prstGeom>
            <a:noFill/>
          </p:spPr>
          <p:txBody>
            <a:bodyPr wrap="square" rtlCol="0">
              <a:spAutoFit/>
            </a:bodyPr>
            <a:lstStyle/>
            <a:p>
              <a:r>
                <a:rPr lang="en-US" altLang="zh-CN" sz="2800" dirty="0" smtClean="0">
                  <a:solidFill>
                    <a:schemeClr val="bg1"/>
                  </a:solidFill>
                  <a:latin typeface="Impact" panose="020B0806030902050204" pitchFamily="34" charset="0"/>
                </a:rPr>
                <a:t>02</a:t>
              </a:r>
              <a:endParaRPr lang="zh-CN" altLang="en-US" sz="2800" dirty="0">
                <a:solidFill>
                  <a:schemeClr val="bg1"/>
                </a:solidFill>
                <a:latin typeface="Impact" panose="020B0806030902050204" pitchFamily="34" charset="0"/>
              </a:endParaRPr>
            </a:p>
          </p:txBody>
        </p:sp>
      </p:grpSp>
      <p:grpSp>
        <p:nvGrpSpPr>
          <p:cNvPr id="34" name="组合 33"/>
          <p:cNvGrpSpPr/>
          <p:nvPr/>
        </p:nvGrpSpPr>
        <p:grpSpPr>
          <a:xfrm>
            <a:off x="2339753" y="2801084"/>
            <a:ext cx="894259" cy="496081"/>
            <a:chOff x="2215144" y="3018134"/>
            <a:chExt cx="1244730" cy="909499"/>
          </a:xfrm>
        </p:grpSpPr>
        <p:sp>
          <p:nvSpPr>
            <p:cNvPr id="35" name="平行四边形 34"/>
            <p:cNvSpPr/>
            <p:nvPr/>
          </p:nvSpPr>
          <p:spPr>
            <a:xfrm>
              <a:off x="2215144" y="3084852"/>
              <a:ext cx="1120898" cy="842781"/>
            </a:xfrm>
            <a:prstGeom prst="parallelogram">
              <a:avLst>
                <a:gd name="adj" fmla="val 4820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Impact" panose="020B0806030902050204" pitchFamily="34" charset="0"/>
              </a:endParaRPr>
            </a:p>
          </p:txBody>
        </p:sp>
        <p:sp>
          <p:nvSpPr>
            <p:cNvPr id="36" name="文本框 11"/>
            <p:cNvSpPr txBox="1"/>
            <p:nvPr/>
          </p:nvSpPr>
          <p:spPr>
            <a:xfrm>
              <a:off x="2393075" y="3018134"/>
              <a:ext cx="1066799" cy="816505"/>
            </a:xfrm>
            <a:prstGeom prst="rect">
              <a:avLst/>
            </a:prstGeom>
            <a:noFill/>
          </p:spPr>
          <p:txBody>
            <a:bodyPr wrap="square" rtlCol="0">
              <a:spAutoFit/>
            </a:bodyPr>
            <a:lstStyle/>
            <a:p>
              <a:r>
                <a:rPr lang="en-US" altLang="zh-CN" sz="2800" dirty="0" smtClean="0">
                  <a:solidFill>
                    <a:schemeClr val="bg1"/>
                  </a:solidFill>
                  <a:latin typeface="Impact" panose="020B0806030902050204" pitchFamily="34" charset="0"/>
                </a:rPr>
                <a:t>03</a:t>
              </a:r>
              <a:endParaRPr lang="zh-CN" altLang="en-US" sz="2800" dirty="0">
                <a:solidFill>
                  <a:schemeClr val="bg1"/>
                </a:solidFill>
                <a:latin typeface="Impact" panose="020B0806030902050204" pitchFamily="34" charset="0"/>
              </a:endParaRPr>
            </a:p>
          </p:txBody>
        </p:sp>
      </p:grpSp>
      <p:grpSp>
        <p:nvGrpSpPr>
          <p:cNvPr id="37" name="组合 36"/>
          <p:cNvGrpSpPr/>
          <p:nvPr/>
        </p:nvGrpSpPr>
        <p:grpSpPr>
          <a:xfrm>
            <a:off x="2339753" y="3483574"/>
            <a:ext cx="894259" cy="508134"/>
            <a:chOff x="2215144" y="4047039"/>
            <a:chExt cx="1244730" cy="931598"/>
          </a:xfrm>
        </p:grpSpPr>
        <p:sp>
          <p:nvSpPr>
            <p:cNvPr id="38" name="平行四边形 37"/>
            <p:cNvSpPr/>
            <p:nvPr/>
          </p:nvSpPr>
          <p:spPr>
            <a:xfrm>
              <a:off x="2215144" y="4135856"/>
              <a:ext cx="1120898" cy="842781"/>
            </a:xfrm>
            <a:prstGeom prst="parallelogram">
              <a:avLst>
                <a:gd name="adj" fmla="val 4820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Impact" panose="020B0806030902050204" pitchFamily="34" charset="0"/>
              </a:endParaRPr>
            </a:p>
          </p:txBody>
        </p:sp>
        <p:sp>
          <p:nvSpPr>
            <p:cNvPr id="39" name="文本框 12"/>
            <p:cNvSpPr txBox="1"/>
            <p:nvPr/>
          </p:nvSpPr>
          <p:spPr>
            <a:xfrm>
              <a:off x="2393075" y="4047039"/>
              <a:ext cx="1066799" cy="816506"/>
            </a:xfrm>
            <a:prstGeom prst="rect">
              <a:avLst/>
            </a:prstGeom>
            <a:noFill/>
          </p:spPr>
          <p:txBody>
            <a:bodyPr wrap="square" rtlCol="0">
              <a:spAutoFit/>
            </a:bodyPr>
            <a:lstStyle/>
            <a:p>
              <a:r>
                <a:rPr lang="en-US" altLang="zh-CN" sz="2800" dirty="0" smtClean="0">
                  <a:solidFill>
                    <a:schemeClr val="bg1"/>
                  </a:solidFill>
                  <a:latin typeface="Impact" panose="020B0806030902050204" pitchFamily="34" charset="0"/>
                </a:rPr>
                <a:t>04</a:t>
              </a:r>
              <a:endParaRPr lang="zh-CN" altLang="en-US" sz="2800" dirty="0">
                <a:solidFill>
                  <a:schemeClr val="bg1"/>
                </a:solidFill>
                <a:latin typeface="Impact" panose="020B0806030902050204" pitchFamily="34" charset="0"/>
              </a:endParaRPr>
            </a:p>
          </p:txBody>
        </p:sp>
      </p:grpSp>
      <p:grpSp>
        <p:nvGrpSpPr>
          <p:cNvPr id="44" name="组合 43"/>
          <p:cNvGrpSpPr/>
          <p:nvPr/>
        </p:nvGrpSpPr>
        <p:grpSpPr>
          <a:xfrm>
            <a:off x="3019006" y="1432933"/>
            <a:ext cx="3857250" cy="459690"/>
            <a:chOff x="4315150" y="953426"/>
            <a:chExt cx="3857250" cy="540057"/>
          </a:xfrm>
        </p:grpSpPr>
        <p:sp>
          <p:nvSpPr>
            <p:cNvPr id="57" name="矩形 56"/>
            <p:cNvSpPr/>
            <p:nvPr/>
          </p:nvSpPr>
          <p:spPr>
            <a:xfrm>
              <a:off x="4324883" y="1048952"/>
              <a:ext cx="2827147" cy="406783"/>
            </a:xfrm>
            <a:prstGeom prst="rect">
              <a:avLst/>
            </a:prstGeom>
            <a:ln w="15875">
              <a:noFill/>
            </a:ln>
          </p:spPr>
          <p:txBody>
            <a:bodyPr wrap="square" lIns="68580" tIns="34290" rIns="68580" bIns="34290">
              <a:spAutoFit/>
            </a:bodyPr>
            <a:lstStyle/>
            <a:p>
              <a:pPr algn="ctr"/>
              <a:r>
                <a:rPr lang="zh-CN" altLang="en-US" b="1" dirty="0" smtClean="0">
                  <a:solidFill>
                    <a:schemeClr val="tx1">
                      <a:lumMod val="75000"/>
                      <a:lumOff val="25000"/>
                    </a:schemeClr>
                  </a:solidFill>
                  <a:latin typeface="微软雅黑" panose="020B0503020204020204" pitchFamily="34" charset="-122"/>
                  <a:ea typeface="微软雅黑" panose="020B0503020204020204" pitchFamily="34" charset="-122"/>
                </a:rPr>
                <a:t>   </a:t>
              </a:r>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rPr>
                <a:t>概述</a:t>
              </a:r>
              <a:endParaRPr lang="en-GB" altLang="zh-CN"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58" name="平行四边形 57"/>
            <p:cNvSpPr/>
            <p:nvPr/>
          </p:nvSpPr>
          <p:spPr>
            <a:xfrm>
              <a:off x="4315150" y="953426"/>
              <a:ext cx="3857250" cy="540057"/>
            </a:xfrm>
            <a:prstGeom prst="parallelogram">
              <a:avLst>
                <a:gd name="adj" fmla="val 48207"/>
              </a:avLst>
            </a:prstGeom>
            <a:noFill/>
            <a:ln w="158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endParaRPr lang="zh-CN" altLang="en-US" sz="1600" b="1">
                <a:solidFill>
                  <a:schemeClr val="tx1">
                    <a:lumMod val="75000"/>
                    <a:lumOff val="25000"/>
                  </a:schemeClr>
                </a:solidFill>
              </a:endParaRPr>
            </a:p>
          </p:txBody>
        </p:sp>
      </p:grpSp>
      <p:grpSp>
        <p:nvGrpSpPr>
          <p:cNvPr id="59" name="组合 58"/>
          <p:cNvGrpSpPr/>
          <p:nvPr/>
        </p:nvGrpSpPr>
        <p:grpSpPr>
          <a:xfrm>
            <a:off x="3019006" y="2127085"/>
            <a:ext cx="4060691" cy="459690"/>
            <a:chOff x="4315150" y="1647579"/>
            <a:chExt cx="4060691" cy="540057"/>
          </a:xfrm>
        </p:grpSpPr>
        <p:sp>
          <p:nvSpPr>
            <p:cNvPr id="72" name="矩形 71"/>
            <p:cNvSpPr/>
            <p:nvPr/>
          </p:nvSpPr>
          <p:spPr>
            <a:xfrm>
              <a:off x="5548694" y="1689869"/>
              <a:ext cx="2827147" cy="406783"/>
            </a:xfrm>
            <a:prstGeom prst="rect">
              <a:avLst/>
            </a:prstGeom>
            <a:ln w="15875">
              <a:noFill/>
            </a:ln>
          </p:spPr>
          <p:txBody>
            <a:bodyPr wrap="square" lIns="68580" tIns="34290" rIns="68580" bIns="34290">
              <a:spAutoFit/>
            </a:bodyPr>
            <a:lstStyle/>
            <a:p>
              <a:r>
                <a:rPr lang="en-US" altLang="zh-CN" b="1" dirty="0" smtClean="0">
                  <a:solidFill>
                    <a:schemeClr val="tx1">
                      <a:lumMod val="75000"/>
                      <a:lumOff val="25000"/>
                    </a:schemeClr>
                  </a:solidFill>
                  <a:latin typeface="微软雅黑" panose="020B0503020204020204" pitchFamily="34" charset="-122"/>
                  <a:ea typeface="微软雅黑" panose="020B0503020204020204" pitchFamily="34" charset="-122"/>
                </a:rPr>
                <a:t>Faster R-CNN</a:t>
              </a:r>
              <a:endParaRPr lang="en-GB" altLang="zh-CN"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73" name="平行四边形 72"/>
            <p:cNvSpPr/>
            <p:nvPr/>
          </p:nvSpPr>
          <p:spPr>
            <a:xfrm>
              <a:off x="4315150" y="1647579"/>
              <a:ext cx="3857250" cy="540057"/>
            </a:xfrm>
            <a:prstGeom prst="parallelogram">
              <a:avLst>
                <a:gd name="adj" fmla="val 48207"/>
              </a:avLst>
            </a:prstGeom>
            <a:noFill/>
            <a:ln w="158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endParaRPr lang="zh-CN" altLang="en-US" sz="1600" b="1">
                <a:solidFill>
                  <a:schemeClr val="tx1">
                    <a:lumMod val="75000"/>
                    <a:lumOff val="25000"/>
                  </a:schemeClr>
                </a:solidFill>
              </a:endParaRPr>
            </a:p>
          </p:txBody>
        </p:sp>
      </p:grpSp>
      <p:grpSp>
        <p:nvGrpSpPr>
          <p:cNvPr id="74" name="组合 73"/>
          <p:cNvGrpSpPr/>
          <p:nvPr/>
        </p:nvGrpSpPr>
        <p:grpSpPr>
          <a:xfrm>
            <a:off x="3019006" y="2821238"/>
            <a:ext cx="4066707" cy="459690"/>
            <a:chOff x="4315150" y="2341731"/>
            <a:chExt cx="4066707" cy="540057"/>
          </a:xfrm>
        </p:grpSpPr>
        <p:sp>
          <p:nvSpPr>
            <p:cNvPr id="75" name="矩形 74"/>
            <p:cNvSpPr/>
            <p:nvPr/>
          </p:nvSpPr>
          <p:spPr>
            <a:xfrm>
              <a:off x="5554711" y="2424582"/>
              <a:ext cx="2827146" cy="406783"/>
            </a:xfrm>
            <a:prstGeom prst="rect">
              <a:avLst/>
            </a:prstGeom>
            <a:ln w="15875">
              <a:noFill/>
            </a:ln>
          </p:spPr>
          <p:txBody>
            <a:bodyPr wrap="square" lIns="68580" tIns="34290" rIns="68580" bIns="34290">
              <a:spAutoFit/>
            </a:bodyPr>
            <a:lstStyle/>
            <a:p>
              <a:r>
                <a:rPr lang="en-US" altLang="zh-CN" b="1" dirty="0" smtClean="0">
                  <a:solidFill>
                    <a:schemeClr val="tx1">
                      <a:lumMod val="75000"/>
                      <a:lumOff val="25000"/>
                    </a:schemeClr>
                  </a:solidFill>
                  <a:latin typeface="微软雅黑" panose="020B0503020204020204" pitchFamily="34" charset="-122"/>
                  <a:ea typeface="微软雅黑" panose="020B0503020204020204" pitchFamily="34" charset="-122"/>
                </a:rPr>
                <a:t>Mask R-CNN</a:t>
              </a:r>
              <a:endParaRPr lang="en-GB" altLang="zh-CN"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76" name="平行四边形 75"/>
            <p:cNvSpPr/>
            <p:nvPr/>
          </p:nvSpPr>
          <p:spPr>
            <a:xfrm>
              <a:off x="4315150" y="2341731"/>
              <a:ext cx="3857250" cy="540057"/>
            </a:xfrm>
            <a:prstGeom prst="parallelogram">
              <a:avLst>
                <a:gd name="adj" fmla="val 48207"/>
              </a:avLst>
            </a:prstGeom>
            <a:noFill/>
            <a:ln w="158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endParaRPr lang="zh-CN" altLang="en-US" sz="1600" b="1">
                <a:solidFill>
                  <a:schemeClr val="tx1">
                    <a:lumMod val="75000"/>
                    <a:lumOff val="25000"/>
                  </a:schemeClr>
                </a:solidFill>
              </a:endParaRPr>
            </a:p>
          </p:txBody>
        </p:sp>
      </p:grpSp>
      <p:grpSp>
        <p:nvGrpSpPr>
          <p:cNvPr id="77" name="组合 76"/>
          <p:cNvGrpSpPr/>
          <p:nvPr/>
        </p:nvGrpSpPr>
        <p:grpSpPr>
          <a:xfrm>
            <a:off x="3019006" y="3515391"/>
            <a:ext cx="4060690" cy="459690"/>
            <a:chOff x="4315150" y="3035884"/>
            <a:chExt cx="4060690" cy="540057"/>
          </a:xfrm>
        </p:grpSpPr>
        <p:sp>
          <p:nvSpPr>
            <p:cNvPr id="78" name="矩形 77"/>
            <p:cNvSpPr/>
            <p:nvPr/>
          </p:nvSpPr>
          <p:spPr>
            <a:xfrm>
              <a:off x="5548693" y="3114941"/>
              <a:ext cx="2827147" cy="406783"/>
            </a:xfrm>
            <a:prstGeom prst="rect">
              <a:avLst/>
            </a:prstGeom>
            <a:ln w="15875">
              <a:noFill/>
            </a:ln>
          </p:spPr>
          <p:txBody>
            <a:bodyPr wrap="square" lIns="68580" tIns="34290" rIns="68580" bIns="34290">
              <a:spAutoFit/>
            </a:bodyPr>
            <a:lstStyle/>
            <a:p>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rPr>
                <a:t>实验结果</a:t>
              </a:r>
              <a:endParaRPr lang="en-GB" altLang="zh-CN"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79" name="平行四边形 78"/>
            <p:cNvSpPr/>
            <p:nvPr/>
          </p:nvSpPr>
          <p:spPr>
            <a:xfrm>
              <a:off x="4315150" y="3035884"/>
              <a:ext cx="3857250" cy="540057"/>
            </a:xfrm>
            <a:prstGeom prst="parallelogram">
              <a:avLst>
                <a:gd name="adj" fmla="val 48207"/>
              </a:avLst>
            </a:prstGeom>
            <a:noFill/>
            <a:ln w="158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endParaRPr lang="zh-CN" altLang="en-US" sz="1600" b="1">
                <a:solidFill>
                  <a:schemeClr val="tx1">
                    <a:lumMod val="75000"/>
                    <a:lumOff val="25000"/>
                  </a:schemeClr>
                </a:solidFill>
              </a:endParaRPr>
            </a:p>
          </p:txBody>
        </p:sp>
      </p:grpSp>
      <p:grpSp>
        <p:nvGrpSpPr>
          <p:cNvPr id="45" name="组合 44"/>
          <p:cNvGrpSpPr/>
          <p:nvPr/>
        </p:nvGrpSpPr>
        <p:grpSpPr>
          <a:xfrm>
            <a:off x="2337999" y="4181510"/>
            <a:ext cx="894259" cy="523220"/>
            <a:chOff x="2215144" y="4047039"/>
            <a:chExt cx="1244730" cy="959256"/>
          </a:xfrm>
        </p:grpSpPr>
        <p:sp>
          <p:nvSpPr>
            <p:cNvPr id="46" name="平行四边形 45"/>
            <p:cNvSpPr/>
            <p:nvPr/>
          </p:nvSpPr>
          <p:spPr>
            <a:xfrm>
              <a:off x="2215144" y="4135856"/>
              <a:ext cx="1120898" cy="842781"/>
            </a:xfrm>
            <a:prstGeom prst="parallelogram">
              <a:avLst>
                <a:gd name="adj" fmla="val 4820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Impact" panose="020B0806030902050204" pitchFamily="34" charset="0"/>
              </a:endParaRPr>
            </a:p>
          </p:txBody>
        </p:sp>
        <p:sp>
          <p:nvSpPr>
            <p:cNvPr id="47" name="文本框 12"/>
            <p:cNvSpPr txBox="1"/>
            <p:nvPr/>
          </p:nvSpPr>
          <p:spPr>
            <a:xfrm>
              <a:off x="2393075" y="4047039"/>
              <a:ext cx="1066799" cy="959256"/>
            </a:xfrm>
            <a:prstGeom prst="rect">
              <a:avLst/>
            </a:prstGeom>
            <a:noFill/>
          </p:spPr>
          <p:txBody>
            <a:bodyPr wrap="square" rtlCol="0">
              <a:spAutoFit/>
            </a:bodyPr>
            <a:lstStyle/>
            <a:p>
              <a:r>
                <a:rPr lang="en-US" altLang="zh-CN" sz="2800" dirty="0" smtClean="0">
                  <a:solidFill>
                    <a:schemeClr val="bg1"/>
                  </a:solidFill>
                  <a:latin typeface="Impact" panose="020B0806030902050204" pitchFamily="34" charset="0"/>
                </a:rPr>
                <a:t>05</a:t>
              </a:r>
              <a:endParaRPr lang="zh-CN" altLang="en-US" sz="2800" dirty="0">
                <a:solidFill>
                  <a:schemeClr val="bg1"/>
                </a:solidFill>
                <a:latin typeface="Impact" panose="020B0806030902050204" pitchFamily="34" charset="0"/>
              </a:endParaRPr>
            </a:p>
          </p:txBody>
        </p:sp>
      </p:grpSp>
      <p:grpSp>
        <p:nvGrpSpPr>
          <p:cNvPr id="48" name="组合 47"/>
          <p:cNvGrpSpPr/>
          <p:nvPr/>
        </p:nvGrpSpPr>
        <p:grpSpPr>
          <a:xfrm>
            <a:off x="3017252" y="4213326"/>
            <a:ext cx="4060690" cy="459690"/>
            <a:chOff x="4315150" y="3035884"/>
            <a:chExt cx="4060690" cy="540057"/>
          </a:xfrm>
        </p:grpSpPr>
        <p:sp>
          <p:nvSpPr>
            <p:cNvPr id="49" name="矩形 48"/>
            <p:cNvSpPr/>
            <p:nvPr/>
          </p:nvSpPr>
          <p:spPr>
            <a:xfrm>
              <a:off x="5548693" y="3114941"/>
              <a:ext cx="2827147" cy="406783"/>
            </a:xfrm>
            <a:prstGeom prst="rect">
              <a:avLst/>
            </a:prstGeom>
            <a:ln w="15875">
              <a:noFill/>
            </a:ln>
          </p:spPr>
          <p:txBody>
            <a:bodyPr wrap="square" lIns="68580" tIns="34290" rIns="68580" bIns="34290">
              <a:spAutoFit/>
            </a:bodyPr>
            <a:lstStyle/>
            <a:p>
              <a:r>
                <a:rPr lang="zh-CN" altLang="en-US" b="1" dirty="0" smtClean="0">
                  <a:solidFill>
                    <a:schemeClr val="tx1">
                      <a:lumMod val="75000"/>
                      <a:lumOff val="25000"/>
                    </a:schemeClr>
                  </a:solidFill>
                  <a:latin typeface="微软雅黑" panose="020B0503020204020204" pitchFamily="34" charset="-122"/>
                  <a:ea typeface="微软雅黑" panose="020B0503020204020204" pitchFamily="34" charset="-122"/>
                </a:rPr>
                <a:t>总结</a:t>
              </a:r>
              <a:endParaRPr lang="en-GB" altLang="zh-CN"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50" name="平行四边形 49"/>
            <p:cNvSpPr/>
            <p:nvPr/>
          </p:nvSpPr>
          <p:spPr>
            <a:xfrm>
              <a:off x="4315150" y="3035884"/>
              <a:ext cx="3857250" cy="540057"/>
            </a:xfrm>
            <a:prstGeom prst="parallelogram">
              <a:avLst>
                <a:gd name="adj" fmla="val 48207"/>
              </a:avLst>
            </a:prstGeom>
            <a:noFill/>
            <a:ln w="158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endParaRPr lang="zh-CN" altLang="en-US" sz="1600" b="1">
                <a:solidFill>
                  <a:schemeClr val="tx1">
                    <a:lumMod val="75000"/>
                    <a:lumOff val="25000"/>
                  </a:schemeClr>
                </a:solidFill>
              </a:endParaRPr>
            </a:p>
          </p:txBody>
        </p:sp>
      </p:grpSp>
    </p:spTree>
    <p:extLst>
      <p:ext uri="{BB962C8B-B14F-4D97-AF65-F5344CB8AC3E}">
        <p14:creationId xmlns:p14="http://schemas.microsoft.com/office/powerpoint/2010/main" val="41393365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组合 41"/>
          <p:cNvGrpSpPr/>
          <p:nvPr/>
        </p:nvGrpSpPr>
        <p:grpSpPr>
          <a:xfrm>
            <a:off x="-1" y="1651830"/>
            <a:ext cx="9144000" cy="1814777"/>
            <a:chOff x="170694" y="177982"/>
            <a:chExt cx="3936003" cy="781165"/>
          </a:xfrm>
        </p:grpSpPr>
        <p:sp>
          <p:nvSpPr>
            <p:cNvPr id="44" name="等腰三角形 43"/>
            <p:cNvSpPr/>
            <p:nvPr/>
          </p:nvSpPr>
          <p:spPr>
            <a:xfrm>
              <a:off x="1233863" y="177982"/>
              <a:ext cx="355284" cy="356514"/>
            </a:xfrm>
            <a:prstGeom prst="triangl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45" name="等腰三角形 44"/>
            <p:cNvSpPr/>
            <p:nvPr/>
          </p:nvSpPr>
          <p:spPr>
            <a:xfrm flipV="1">
              <a:off x="200258" y="602633"/>
              <a:ext cx="355284" cy="356514"/>
            </a:xfrm>
            <a:prstGeom prst="triangl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46" name="矩形 45"/>
            <p:cNvSpPr/>
            <p:nvPr/>
          </p:nvSpPr>
          <p:spPr>
            <a:xfrm>
              <a:off x="170694" y="261768"/>
              <a:ext cx="3936003" cy="61198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47" name="平行四边形 46"/>
            <p:cNvSpPr/>
            <p:nvPr/>
          </p:nvSpPr>
          <p:spPr>
            <a:xfrm>
              <a:off x="376965" y="178257"/>
              <a:ext cx="1036076" cy="779005"/>
            </a:xfrm>
            <a:prstGeom prst="parallelogram">
              <a:avLst>
                <a:gd name="adj" fmla="val 4820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48" name="文本框 6"/>
            <p:cNvSpPr txBox="1"/>
            <p:nvPr/>
          </p:nvSpPr>
          <p:spPr>
            <a:xfrm>
              <a:off x="650907" y="284178"/>
              <a:ext cx="569115" cy="559734"/>
            </a:xfrm>
            <a:prstGeom prst="rect">
              <a:avLst/>
            </a:prstGeom>
            <a:noFill/>
          </p:spPr>
          <p:txBody>
            <a:bodyPr wrap="square" lIns="68580" tIns="34290" rIns="68580" bIns="34290" rtlCol="0">
              <a:spAutoFit/>
            </a:bodyPr>
            <a:lstStyle/>
            <a:p>
              <a:r>
                <a:rPr lang="en-US" altLang="zh-CN" sz="8000" dirty="0" smtClean="0">
                  <a:solidFill>
                    <a:schemeClr val="bg1">
                      <a:lumMod val="95000"/>
                    </a:schemeClr>
                  </a:solidFill>
                  <a:latin typeface="Impact" panose="020B0806030902050204" pitchFamily="34" charset="0"/>
                </a:rPr>
                <a:t>05</a:t>
              </a:r>
              <a:endParaRPr lang="zh-CN" altLang="en-US" sz="8000" dirty="0">
                <a:solidFill>
                  <a:schemeClr val="bg1">
                    <a:lumMod val="95000"/>
                  </a:schemeClr>
                </a:solidFill>
                <a:latin typeface="Impact" panose="020B0806030902050204" pitchFamily="34" charset="0"/>
              </a:endParaRPr>
            </a:p>
          </p:txBody>
        </p:sp>
      </p:grpSp>
      <p:sp>
        <p:nvSpPr>
          <p:cNvPr id="49" name="TextBox 48"/>
          <p:cNvSpPr txBox="1"/>
          <p:nvPr/>
        </p:nvSpPr>
        <p:spPr>
          <a:xfrm>
            <a:off x="3779912" y="2036192"/>
            <a:ext cx="5050408" cy="623250"/>
          </a:xfrm>
          <a:prstGeom prst="rect">
            <a:avLst/>
          </a:prstGeom>
          <a:noFill/>
        </p:spPr>
        <p:txBody>
          <a:bodyPr wrap="square" lIns="68584" tIns="34291" rIns="68584" bIns="34291" rtlCol="0">
            <a:spAutoFit/>
          </a:bodyPr>
          <a:lstStyle/>
          <a:p>
            <a:r>
              <a:rPr lang="zh-CN" altLang="en-US" sz="3600" b="1" dirty="0" smtClean="0">
                <a:solidFill>
                  <a:schemeClr val="tx1">
                    <a:lumMod val="75000"/>
                    <a:lumOff val="25000"/>
                  </a:schemeClr>
                </a:solidFill>
                <a:latin typeface="微软雅黑" panose="020B0503020204020204" pitchFamily="34" charset="-122"/>
                <a:ea typeface="微软雅黑" panose="020B0503020204020204" pitchFamily="34" charset="-122"/>
              </a:rPr>
              <a:t>总结</a:t>
            </a:r>
            <a:endParaRPr lang="en-GB" altLang="zh-CN" sz="36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50" name="TextBox 49"/>
          <p:cNvSpPr txBox="1"/>
          <p:nvPr/>
        </p:nvSpPr>
        <p:spPr>
          <a:xfrm>
            <a:off x="3707904" y="2688140"/>
            <a:ext cx="3075708" cy="315473"/>
          </a:xfrm>
          <a:prstGeom prst="rect">
            <a:avLst/>
          </a:prstGeom>
          <a:noFill/>
        </p:spPr>
        <p:txBody>
          <a:bodyPr wrap="square" lIns="68584" tIns="34291" rIns="68584" bIns="34291" rtlCol="0">
            <a:spAutoFit/>
          </a:bodyPr>
          <a:lstStyle/>
          <a:p>
            <a:pPr eaLnBrk="0" hangingPunct="0"/>
            <a:r>
              <a:rPr lang="en-US" altLang="zh-CN" sz="1600" dirty="0" smtClean="0">
                <a:solidFill>
                  <a:schemeClr val="tx1">
                    <a:lumMod val="75000"/>
                    <a:lumOff val="25000"/>
                  </a:schemeClr>
                </a:solidFill>
                <a:latin typeface="微软雅黑" pitchFamily="34" charset="-122"/>
                <a:ea typeface="微软雅黑" pitchFamily="34" charset="-122"/>
                <a:sym typeface="微软雅黑" pitchFamily="34" charset="-122"/>
              </a:rPr>
              <a:t>Mask</a:t>
            </a:r>
            <a:r>
              <a:rPr lang="zh-CN" altLang="en-US" sz="1600" dirty="0">
                <a:solidFill>
                  <a:schemeClr val="tx1">
                    <a:lumMod val="75000"/>
                    <a:lumOff val="25000"/>
                  </a:schemeClr>
                </a:solidFill>
                <a:latin typeface="微软雅黑" pitchFamily="34" charset="-122"/>
                <a:ea typeface="微软雅黑" pitchFamily="34" charset="-122"/>
                <a:sym typeface="微软雅黑" pitchFamily="34" charset="-122"/>
              </a:rPr>
              <a:t> </a:t>
            </a:r>
            <a:r>
              <a:rPr lang="en-US" altLang="zh-CN" sz="1600" dirty="0" smtClean="0">
                <a:solidFill>
                  <a:schemeClr val="tx1">
                    <a:lumMod val="75000"/>
                    <a:lumOff val="25000"/>
                  </a:schemeClr>
                </a:solidFill>
                <a:latin typeface="微软雅黑" pitchFamily="34" charset="-122"/>
                <a:ea typeface="微软雅黑" pitchFamily="34" charset="-122"/>
                <a:sym typeface="微软雅黑" pitchFamily="34" charset="-122"/>
              </a:rPr>
              <a:t>R-CNN</a:t>
            </a:r>
            <a:r>
              <a:rPr lang="zh-CN" altLang="en-US" sz="1600" dirty="0" smtClean="0">
                <a:solidFill>
                  <a:schemeClr val="tx1">
                    <a:lumMod val="75000"/>
                    <a:lumOff val="25000"/>
                  </a:schemeClr>
                </a:solidFill>
                <a:latin typeface="微软雅黑" pitchFamily="34" charset="-122"/>
                <a:ea typeface="微软雅黑" pitchFamily="34" charset="-122"/>
                <a:sym typeface="微软雅黑" pitchFamily="34" charset="-122"/>
              </a:rPr>
              <a:t>的特点</a:t>
            </a:r>
            <a:endParaRPr lang="zh-CN" altLang="en-US" sz="1600" dirty="0">
              <a:solidFill>
                <a:schemeClr val="tx1">
                  <a:lumMod val="75000"/>
                  <a:lumOff val="25000"/>
                </a:schemeClr>
              </a:solidFill>
              <a:latin typeface="微软雅黑" pitchFamily="34" charset="-122"/>
              <a:ea typeface="微软雅黑" pitchFamily="34" charset="-122"/>
              <a:sym typeface="微软雅黑" pitchFamily="34" charset="-122"/>
            </a:endParaRPr>
          </a:p>
        </p:txBody>
      </p:sp>
    </p:spTree>
    <p:extLst>
      <p:ext uri="{BB962C8B-B14F-4D97-AF65-F5344CB8AC3E}">
        <p14:creationId xmlns:p14="http://schemas.microsoft.com/office/powerpoint/2010/main" val="40621363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1"/>
          <p:cNvSpPr txBox="1">
            <a:spLocks/>
          </p:cNvSpPr>
          <p:nvPr/>
        </p:nvSpPr>
        <p:spPr>
          <a:xfrm>
            <a:off x="857880" y="200199"/>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2400" b="1" dirty="0" smtClean="0">
                <a:solidFill>
                  <a:srgbClr val="0070C0"/>
                </a:solidFill>
                <a:latin typeface="微软雅黑" panose="020B0503020204020204" pitchFamily="34" charset="-122"/>
                <a:ea typeface="微软雅黑" panose="020B0503020204020204" pitchFamily="34" charset="-122"/>
              </a:rPr>
              <a:t>总结</a:t>
            </a:r>
            <a:endParaRPr lang="en-GB" altLang="zh-CN" sz="2400" b="1" dirty="0">
              <a:solidFill>
                <a:srgbClr val="0070C0"/>
              </a:solidFill>
              <a:latin typeface="微软雅黑" panose="020B0503020204020204" pitchFamily="34" charset="-122"/>
              <a:ea typeface="微软雅黑" panose="020B0503020204020204" pitchFamily="34" charset="-122"/>
            </a:endParaRPr>
          </a:p>
        </p:txBody>
      </p:sp>
      <p:sp>
        <p:nvSpPr>
          <p:cNvPr id="41" name="TextBox 40"/>
          <p:cNvSpPr txBox="1"/>
          <p:nvPr/>
        </p:nvSpPr>
        <p:spPr>
          <a:xfrm>
            <a:off x="1547664" y="1491630"/>
            <a:ext cx="5300848" cy="333425"/>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itchFamily="34" charset="-122"/>
                <a:ea typeface="微软雅黑" pitchFamily="34" charset="-122"/>
              </a:defRPr>
            </a:lvl1pPr>
          </a:lstStyle>
          <a:p>
            <a:r>
              <a:rPr lang="zh-CN" altLang="en-US" sz="2000" dirty="0" smtClean="0">
                <a:solidFill>
                  <a:schemeClr val="tx1"/>
                </a:solidFill>
              </a:rPr>
              <a:t>分析了</a:t>
            </a:r>
            <a:r>
              <a:rPr lang="en-US" altLang="zh-CN" sz="2000" dirty="0" err="1" smtClean="0">
                <a:solidFill>
                  <a:schemeClr val="tx1"/>
                </a:solidFill>
              </a:rPr>
              <a:t>RoI</a:t>
            </a:r>
            <a:r>
              <a:rPr lang="en-US" altLang="zh-CN" sz="2000" dirty="0" smtClean="0">
                <a:solidFill>
                  <a:schemeClr val="tx1"/>
                </a:solidFill>
              </a:rPr>
              <a:t> Pooling </a:t>
            </a:r>
            <a:r>
              <a:rPr lang="zh-CN" altLang="en-US" sz="2000" dirty="0" smtClean="0">
                <a:solidFill>
                  <a:schemeClr val="tx1"/>
                </a:solidFill>
              </a:rPr>
              <a:t>的不足，提出了</a:t>
            </a:r>
            <a:r>
              <a:rPr lang="en-US" altLang="zh-CN" sz="2000" dirty="0" err="1" smtClean="0">
                <a:solidFill>
                  <a:schemeClr val="tx1"/>
                </a:solidFill>
              </a:rPr>
              <a:t>RoI</a:t>
            </a:r>
            <a:r>
              <a:rPr lang="en-US" altLang="zh-CN" sz="2000" dirty="0" smtClean="0">
                <a:solidFill>
                  <a:schemeClr val="tx1"/>
                </a:solidFill>
              </a:rPr>
              <a:t> Align</a:t>
            </a:r>
          </a:p>
        </p:txBody>
      </p:sp>
      <p:sp>
        <p:nvSpPr>
          <p:cNvPr id="7" name="矩形 6"/>
          <p:cNvSpPr/>
          <p:nvPr/>
        </p:nvSpPr>
        <p:spPr>
          <a:xfrm>
            <a:off x="1346515" y="1491630"/>
            <a:ext cx="120566" cy="12056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extBox 40"/>
          <p:cNvSpPr txBox="1"/>
          <p:nvPr/>
        </p:nvSpPr>
        <p:spPr>
          <a:xfrm>
            <a:off x="1547664" y="2069405"/>
            <a:ext cx="5300848" cy="186077"/>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itchFamily="34" charset="-122"/>
                <a:ea typeface="微软雅黑" pitchFamily="34" charset="-122"/>
              </a:defRPr>
            </a:lvl1pPr>
          </a:lstStyle>
          <a:p>
            <a:r>
              <a:rPr lang="zh-CN" altLang="en-US" sz="2000" dirty="0" smtClean="0">
                <a:solidFill>
                  <a:schemeClr val="tx1"/>
                </a:solidFill>
              </a:rPr>
              <a:t>提出</a:t>
            </a:r>
            <a:r>
              <a:rPr lang="en-US" altLang="zh-CN" sz="2000" dirty="0" smtClean="0">
                <a:solidFill>
                  <a:schemeClr val="tx1"/>
                </a:solidFill>
              </a:rPr>
              <a:t>Mask </a:t>
            </a:r>
            <a:r>
              <a:rPr lang="zh-CN" altLang="en-US" sz="2000" dirty="0" smtClean="0">
                <a:solidFill>
                  <a:schemeClr val="tx1"/>
                </a:solidFill>
              </a:rPr>
              <a:t>分支，与目标检测分支并行预测。</a:t>
            </a:r>
            <a:endParaRPr lang="en-US" altLang="zh-CN" sz="2000" dirty="0" smtClean="0">
              <a:solidFill>
                <a:schemeClr val="tx1"/>
              </a:solidFill>
            </a:endParaRPr>
          </a:p>
        </p:txBody>
      </p:sp>
      <p:sp>
        <p:nvSpPr>
          <p:cNvPr id="9" name="矩形 8"/>
          <p:cNvSpPr/>
          <p:nvPr/>
        </p:nvSpPr>
        <p:spPr>
          <a:xfrm>
            <a:off x="1346515" y="2069405"/>
            <a:ext cx="120566" cy="12056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TextBox 40"/>
          <p:cNvSpPr txBox="1"/>
          <p:nvPr/>
        </p:nvSpPr>
        <p:spPr>
          <a:xfrm>
            <a:off x="1547664" y="2713641"/>
            <a:ext cx="6624736" cy="1166986"/>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itchFamily="34" charset="-122"/>
                <a:ea typeface="微软雅黑" pitchFamily="34" charset="-122"/>
              </a:defRPr>
            </a:lvl1pPr>
          </a:lstStyle>
          <a:p>
            <a:r>
              <a:rPr lang="en-US" altLang="zh-CN" sz="2000" dirty="0" smtClean="0">
                <a:solidFill>
                  <a:schemeClr val="tx1"/>
                </a:solidFill>
              </a:rPr>
              <a:t>Mask </a:t>
            </a:r>
            <a:r>
              <a:rPr lang="zh-CN" altLang="en-US" sz="2000" dirty="0" smtClean="0">
                <a:solidFill>
                  <a:schemeClr val="tx1"/>
                </a:solidFill>
              </a:rPr>
              <a:t>分支的损失使用</a:t>
            </a:r>
            <a:r>
              <a:rPr lang="en-US" altLang="zh-CN" sz="2000" dirty="0" smtClean="0">
                <a:solidFill>
                  <a:schemeClr val="tx1"/>
                </a:solidFill>
              </a:rPr>
              <a:t>Binary Loss</a:t>
            </a:r>
            <a:r>
              <a:rPr lang="zh-CN" altLang="en-US" sz="2000" dirty="0" smtClean="0">
                <a:solidFill>
                  <a:schemeClr val="tx1"/>
                </a:solidFill>
              </a:rPr>
              <a:t>代替</a:t>
            </a:r>
            <a:r>
              <a:rPr lang="en-US" altLang="zh-CN" sz="2000" smtClean="0">
                <a:solidFill>
                  <a:schemeClr val="tx1"/>
                </a:solidFill>
              </a:rPr>
              <a:t>Multinomial Loss</a:t>
            </a:r>
            <a:r>
              <a:rPr lang="zh-CN" altLang="en-US" sz="2000" smtClean="0">
                <a:solidFill>
                  <a:schemeClr val="tx1"/>
                </a:solidFill>
              </a:rPr>
              <a:t>，</a:t>
            </a:r>
            <a:endParaRPr lang="en-US" altLang="zh-CN" sz="2000" smtClean="0">
              <a:solidFill>
                <a:schemeClr val="tx1"/>
              </a:solidFill>
            </a:endParaRPr>
          </a:p>
          <a:p>
            <a:endParaRPr lang="en-US" altLang="zh-CN" sz="2000">
              <a:solidFill>
                <a:schemeClr val="tx1"/>
              </a:solidFill>
            </a:endParaRPr>
          </a:p>
          <a:p>
            <a:endParaRPr lang="en-US" altLang="zh-CN" sz="2000" smtClean="0">
              <a:solidFill>
                <a:schemeClr val="tx1"/>
              </a:solidFill>
            </a:endParaRPr>
          </a:p>
          <a:p>
            <a:r>
              <a:rPr lang="zh-CN" altLang="en-US" sz="2000" smtClean="0">
                <a:solidFill>
                  <a:schemeClr val="tx1"/>
                </a:solidFill>
              </a:rPr>
              <a:t>为每一个类生成了一个</a:t>
            </a:r>
            <a:r>
              <a:rPr lang="en-US" altLang="zh-CN" sz="2000" smtClean="0">
                <a:solidFill>
                  <a:schemeClr val="tx1"/>
                </a:solidFill>
              </a:rPr>
              <a:t>mask</a:t>
            </a:r>
            <a:r>
              <a:rPr lang="zh-CN" altLang="en-US" sz="2000" smtClean="0">
                <a:solidFill>
                  <a:schemeClr val="tx1"/>
                </a:solidFill>
              </a:rPr>
              <a:t>，消除</a:t>
            </a:r>
            <a:r>
              <a:rPr lang="zh-CN" altLang="en-US" sz="2000" dirty="0" smtClean="0">
                <a:solidFill>
                  <a:schemeClr val="tx1"/>
                </a:solidFill>
              </a:rPr>
              <a:t>了不同类别的</a:t>
            </a:r>
            <a:r>
              <a:rPr lang="en-US" altLang="zh-CN" sz="2000" smtClean="0">
                <a:solidFill>
                  <a:schemeClr val="tx1"/>
                </a:solidFill>
              </a:rPr>
              <a:t>mask</a:t>
            </a:r>
            <a:r>
              <a:rPr lang="zh-CN" altLang="en-US" sz="2000" smtClean="0">
                <a:solidFill>
                  <a:schemeClr val="tx1"/>
                </a:solidFill>
              </a:rPr>
              <a:t>之间</a:t>
            </a:r>
            <a:endParaRPr lang="en-US" altLang="zh-CN" sz="2000" smtClean="0">
              <a:solidFill>
                <a:schemeClr val="tx1"/>
              </a:solidFill>
            </a:endParaRPr>
          </a:p>
          <a:p>
            <a:endParaRPr lang="en-US" altLang="zh-CN" sz="2000">
              <a:solidFill>
                <a:schemeClr val="tx1"/>
              </a:solidFill>
            </a:endParaRPr>
          </a:p>
          <a:p>
            <a:endParaRPr lang="en-US" altLang="zh-CN" sz="2000" smtClean="0">
              <a:solidFill>
                <a:schemeClr val="tx1"/>
              </a:solidFill>
            </a:endParaRPr>
          </a:p>
          <a:p>
            <a:r>
              <a:rPr lang="zh-CN" altLang="en-US" sz="2000" smtClean="0">
                <a:solidFill>
                  <a:schemeClr val="tx1"/>
                </a:solidFill>
              </a:rPr>
              <a:t>的</a:t>
            </a:r>
            <a:r>
              <a:rPr lang="zh-CN" altLang="en-US" sz="2000" dirty="0" smtClean="0">
                <a:solidFill>
                  <a:schemeClr val="tx1"/>
                </a:solidFill>
              </a:rPr>
              <a:t>竞争</a:t>
            </a:r>
            <a:endParaRPr lang="en-US" altLang="zh-CN" sz="2000" dirty="0" smtClean="0">
              <a:solidFill>
                <a:schemeClr val="tx1"/>
              </a:solidFill>
            </a:endParaRPr>
          </a:p>
        </p:txBody>
      </p:sp>
      <p:sp>
        <p:nvSpPr>
          <p:cNvPr id="13" name="矩形 12"/>
          <p:cNvSpPr/>
          <p:nvPr/>
        </p:nvSpPr>
        <p:spPr>
          <a:xfrm>
            <a:off x="1346515" y="2713641"/>
            <a:ext cx="120566" cy="12056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7616508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1"/>
          <p:cNvSpPr txBox="1">
            <a:spLocks/>
          </p:cNvSpPr>
          <p:nvPr/>
        </p:nvSpPr>
        <p:spPr>
          <a:xfrm>
            <a:off x="857880" y="200199"/>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2400" b="1" smtClean="0">
                <a:solidFill>
                  <a:srgbClr val="0070C0"/>
                </a:solidFill>
                <a:latin typeface="微软雅黑" panose="020B0503020204020204" pitchFamily="34" charset="-122"/>
                <a:ea typeface="微软雅黑" panose="020B0503020204020204" pitchFamily="34" charset="-122"/>
              </a:rPr>
              <a:t>双线性插值</a:t>
            </a:r>
            <a:endParaRPr lang="en-GB" altLang="zh-CN" sz="2400" b="1" dirty="0">
              <a:solidFill>
                <a:srgbClr val="0070C0"/>
              </a:solidFill>
              <a:latin typeface="微软雅黑" panose="020B0503020204020204" pitchFamily="34" charset="-122"/>
              <a:ea typeface="微软雅黑" panose="020B0503020204020204" pitchFamily="34" charset="-122"/>
            </a:endParaRPr>
          </a:p>
        </p:txBody>
      </p:sp>
      <p:sp>
        <p:nvSpPr>
          <p:cNvPr id="41" name="TextBox 40"/>
          <p:cNvSpPr txBox="1"/>
          <p:nvPr/>
        </p:nvSpPr>
        <p:spPr>
          <a:xfrm>
            <a:off x="1100634" y="938133"/>
            <a:ext cx="3944046" cy="186077"/>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itchFamily="34" charset="-122"/>
                <a:ea typeface="微软雅黑" pitchFamily="34" charset="-122"/>
              </a:defRPr>
            </a:lvl1pPr>
          </a:lstStyle>
          <a:p>
            <a:r>
              <a:rPr lang="zh-CN" altLang="en-US" sz="2000">
                <a:solidFill>
                  <a:schemeClr val="tx1"/>
                </a:solidFill>
              </a:rPr>
              <a:t>双线性插值</a:t>
            </a:r>
            <a:endParaRPr lang="en-US" altLang="zh-CN" sz="2000" dirty="0">
              <a:solidFill>
                <a:schemeClr val="tx1"/>
              </a:solidFill>
            </a:endParaRPr>
          </a:p>
        </p:txBody>
      </p:sp>
      <p:sp>
        <p:nvSpPr>
          <p:cNvPr id="9" name="矩形 8"/>
          <p:cNvSpPr/>
          <p:nvPr/>
        </p:nvSpPr>
        <p:spPr>
          <a:xfrm>
            <a:off x="905279" y="891702"/>
            <a:ext cx="120566" cy="12056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3" name="表格 2"/>
          <p:cNvGraphicFramePr>
            <a:graphicFrameLocks noGrp="1"/>
          </p:cNvGraphicFramePr>
          <p:nvPr>
            <p:extLst>
              <p:ext uri="{D42A27DB-BD31-4B8C-83A1-F6EECF244321}">
                <p14:modId xmlns:p14="http://schemas.microsoft.com/office/powerpoint/2010/main" val="1910352324"/>
              </p:ext>
            </p:extLst>
          </p:nvPr>
        </p:nvGraphicFramePr>
        <p:xfrm>
          <a:off x="4860032" y="1520438"/>
          <a:ext cx="1944216" cy="1627376"/>
        </p:xfrm>
        <a:graphic>
          <a:graphicData uri="http://schemas.openxmlformats.org/drawingml/2006/table">
            <a:tbl>
              <a:tblPr>
                <a:tableStyleId>{616DA210-FB5B-4158-B5E0-FEB733F419BA}</a:tableStyleId>
              </a:tblPr>
              <a:tblGrid>
                <a:gridCol w="486054"/>
                <a:gridCol w="486054"/>
                <a:gridCol w="486054"/>
                <a:gridCol w="486054"/>
              </a:tblGrid>
              <a:tr h="406844">
                <a:tc>
                  <a:txBody>
                    <a:bodyPr/>
                    <a:lstStyle/>
                    <a:p>
                      <a:r>
                        <a:rPr lang="zh-CN" altLang="en-US" smtClean="0"/>
                        <a:t> ？</a:t>
                      </a:r>
                      <a:endParaRPr lang="zh-CN" altLang="en-US"/>
                    </a:p>
                  </a:txBody>
                  <a:tcPr/>
                </a:tc>
                <a:tc>
                  <a:txBody>
                    <a:bodyPr/>
                    <a:lstStyle/>
                    <a:p>
                      <a:r>
                        <a:rPr lang="zh-CN" altLang="en-US" smtClean="0"/>
                        <a:t> ？</a:t>
                      </a:r>
                      <a:endParaRPr lang="zh-CN" altLang="en-US"/>
                    </a:p>
                  </a:txBody>
                  <a:tcPr/>
                </a:tc>
                <a:tc>
                  <a:txBody>
                    <a:bodyPr/>
                    <a:lstStyle/>
                    <a:p>
                      <a:r>
                        <a:rPr lang="zh-CN" altLang="en-US" smtClean="0"/>
                        <a:t> ？</a:t>
                      </a:r>
                      <a:endParaRPr lang="zh-CN" altLang="en-US"/>
                    </a:p>
                  </a:txBody>
                  <a:tcPr/>
                </a:tc>
                <a:tc>
                  <a:txBody>
                    <a:bodyPr/>
                    <a:lstStyle/>
                    <a:p>
                      <a:r>
                        <a:rPr lang="en-US" altLang="zh-CN" smtClean="0"/>
                        <a:t> </a:t>
                      </a:r>
                      <a:r>
                        <a:rPr lang="zh-CN" altLang="en-US" smtClean="0"/>
                        <a:t>？</a:t>
                      </a:r>
                      <a:endParaRPr lang="zh-CN" altLang="en-US"/>
                    </a:p>
                  </a:txBody>
                  <a:tcPr/>
                </a:tc>
              </a:tr>
              <a:tr h="406844">
                <a:tc>
                  <a:txBody>
                    <a:bodyPr/>
                    <a:lstStyle/>
                    <a:p>
                      <a:r>
                        <a:rPr lang="zh-CN" altLang="en-US" smtClean="0"/>
                        <a:t> ？</a:t>
                      </a:r>
                      <a:endParaRPr lang="zh-CN" altLang="en-US"/>
                    </a:p>
                  </a:txBody>
                  <a:tcPr/>
                </a:tc>
                <a:tc>
                  <a:txBody>
                    <a:bodyPr/>
                    <a:lstStyle/>
                    <a:p>
                      <a:r>
                        <a:rPr lang="en-US" altLang="zh-CN" smtClean="0"/>
                        <a:t> </a:t>
                      </a:r>
                      <a:r>
                        <a:rPr lang="zh-CN" altLang="en-US" smtClean="0"/>
                        <a:t>？</a:t>
                      </a:r>
                      <a:endParaRPr lang="zh-CN" altLang="en-US"/>
                    </a:p>
                  </a:txBody>
                  <a:tcPr/>
                </a:tc>
                <a:tc>
                  <a:txBody>
                    <a:bodyPr/>
                    <a:lstStyle/>
                    <a:p>
                      <a:r>
                        <a:rPr lang="en-US" altLang="zh-CN" smtClean="0"/>
                        <a:t> </a:t>
                      </a:r>
                      <a:r>
                        <a:rPr lang="zh-CN" altLang="en-US" smtClean="0"/>
                        <a:t>？</a:t>
                      </a:r>
                      <a:endParaRPr lang="zh-CN" altLang="en-US"/>
                    </a:p>
                  </a:txBody>
                  <a:tcPr/>
                </a:tc>
                <a:tc>
                  <a:txBody>
                    <a:bodyPr/>
                    <a:lstStyle/>
                    <a:p>
                      <a:r>
                        <a:rPr lang="en-US" altLang="zh-CN" smtClean="0"/>
                        <a:t> </a:t>
                      </a:r>
                      <a:r>
                        <a:rPr lang="zh-CN" altLang="en-US" smtClean="0"/>
                        <a:t>？</a:t>
                      </a:r>
                      <a:endParaRPr lang="zh-CN" altLang="en-US"/>
                    </a:p>
                  </a:txBody>
                  <a:tcPr/>
                </a:tc>
              </a:tr>
              <a:tr h="406844">
                <a:tc>
                  <a:txBody>
                    <a:bodyPr/>
                    <a:lstStyle/>
                    <a:p>
                      <a:r>
                        <a:rPr lang="en-US" altLang="zh-CN" smtClean="0"/>
                        <a:t> </a:t>
                      </a:r>
                      <a:r>
                        <a:rPr lang="zh-CN" altLang="en-US" smtClean="0"/>
                        <a:t>？</a:t>
                      </a:r>
                      <a:endParaRPr lang="zh-CN" altLang="en-US"/>
                    </a:p>
                  </a:txBody>
                  <a:tcPr/>
                </a:tc>
                <a:tc>
                  <a:txBody>
                    <a:bodyPr/>
                    <a:lstStyle/>
                    <a:p>
                      <a:r>
                        <a:rPr lang="en-US" altLang="zh-CN" smtClean="0"/>
                        <a:t> </a:t>
                      </a:r>
                      <a:r>
                        <a:rPr lang="zh-CN" altLang="en-US" smtClean="0"/>
                        <a:t>？</a:t>
                      </a:r>
                      <a:endParaRPr lang="zh-CN" altLang="en-US"/>
                    </a:p>
                  </a:txBody>
                  <a:tcPr/>
                </a:tc>
                <a:tc>
                  <a:txBody>
                    <a:bodyPr/>
                    <a:lstStyle/>
                    <a:p>
                      <a:r>
                        <a:rPr lang="en-US" altLang="zh-CN" smtClean="0"/>
                        <a:t> </a:t>
                      </a:r>
                      <a:r>
                        <a:rPr lang="zh-CN" altLang="en-US" smtClean="0"/>
                        <a:t>？</a:t>
                      </a:r>
                      <a:endParaRPr lang="zh-CN" altLang="en-US"/>
                    </a:p>
                  </a:txBody>
                  <a:tcPr/>
                </a:tc>
                <a:tc>
                  <a:txBody>
                    <a:bodyPr/>
                    <a:lstStyle/>
                    <a:p>
                      <a:r>
                        <a:rPr lang="en-US" altLang="zh-CN" smtClean="0"/>
                        <a:t> </a:t>
                      </a:r>
                      <a:r>
                        <a:rPr lang="zh-CN" altLang="en-US" smtClean="0"/>
                        <a:t>？</a:t>
                      </a:r>
                      <a:endParaRPr lang="zh-CN" altLang="en-US"/>
                    </a:p>
                  </a:txBody>
                  <a:tcPr/>
                </a:tc>
              </a:tr>
              <a:tr h="406844">
                <a:tc>
                  <a:txBody>
                    <a:bodyPr/>
                    <a:lstStyle/>
                    <a:p>
                      <a:r>
                        <a:rPr lang="en-US" altLang="zh-CN" smtClean="0"/>
                        <a:t> </a:t>
                      </a:r>
                      <a:r>
                        <a:rPr lang="zh-CN" altLang="en-US" smtClean="0"/>
                        <a:t>？</a:t>
                      </a:r>
                      <a:endParaRPr lang="zh-CN" altLang="en-US"/>
                    </a:p>
                  </a:txBody>
                  <a:tcPr/>
                </a:tc>
                <a:tc>
                  <a:txBody>
                    <a:bodyPr/>
                    <a:lstStyle/>
                    <a:p>
                      <a:r>
                        <a:rPr lang="en-US" altLang="zh-CN" smtClean="0"/>
                        <a:t> </a:t>
                      </a:r>
                      <a:r>
                        <a:rPr lang="zh-CN" altLang="en-US" smtClean="0"/>
                        <a:t>？</a:t>
                      </a:r>
                      <a:endParaRPr lang="zh-CN" altLang="en-US"/>
                    </a:p>
                  </a:txBody>
                  <a:tcPr/>
                </a:tc>
                <a:tc>
                  <a:txBody>
                    <a:bodyPr/>
                    <a:lstStyle/>
                    <a:p>
                      <a:r>
                        <a:rPr lang="en-US" altLang="zh-CN" smtClean="0"/>
                        <a:t> </a:t>
                      </a:r>
                      <a:r>
                        <a:rPr lang="zh-CN" altLang="en-US" smtClean="0"/>
                        <a:t>？</a:t>
                      </a:r>
                      <a:endParaRPr lang="zh-CN" altLang="en-US"/>
                    </a:p>
                  </a:txBody>
                  <a:tcPr/>
                </a:tc>
                <a:tc>
                  <a:txBody>
                    <a:bodyPr/>
                    <a:lstStyle/>
                    <a:p>
                      <a:r>
                        <a:rPr lang="en-US" altLang="zh-CN" smtClean="0"/>
                        <a:t> </a:t>
                      </a:r>
                      <a:r>
                        <a:rPr lang="zh-CN" altLang="en-US" smtClean="0"/>
                        <a:t>？</a:t>
                      </a:r>
                      <a:endParaRPr lang="zh-CN" altLang="en-US"/>
                    </a:p>
                  </a:txBody>
                  <a:tcPr/>
                </a:tc>
              </a:tr>
            </a:tbl>
          </a:graphicData>
        </a:graphic>
      </p:graphicFrame>
      <p:sp>
        <p:nvSpPr>
          <p:cNvPr id="4" name="文本框 3"/>
          <p:cNvSpPr txBox="1"/>
          <p:nvPr/>
        </p:nvSpPr>
        <p:spPr>
          <a:xfrm>
            <a:off x="2150850" y="3416403"/>
            <a:ext cx="1673947" cy="276999"/>
          </a:xfrm>
          <a:prstGeom prst="rect">
            <a:avLst/>
          </a:prstGeom>
          <a:noFill/>
        </p:spPr>
        <p:txBody>
          <a:bodyPr wrap="square" rtlCol="0">
            <a:spAutoFit/>
          </a:bodyPr>
          <a:lstStyle/>
          <a:p>
            <a:r>
              <a:rPr lang="en-US" altLang="zh-CN" sz="1200" smtClean="0">
                <a:solidFill>
                  <a:schemeClr val="tx1">
                    <a:lumMod val="75000"/>
                    <a:lumOff val="25000"/>
                  </a:schemeClr>
                </a:solidFill>
                <a:latin typeface="微软雅黑" panose="020B0503020204020204" pitchFamily="34" charset="-122"/>
                <a:ea typeface="微软雅黑" panose="020B0503020204020204" pitchFamily="34" charset="-122"/>
              </a:rPr>
              <a:t>a. </a:t>
            </a:r>
            <a:r>
              <a:rPr lang="zh-CN" altLang="en-US" sz="1200" smtClean="0">
                <a:solidFill>
                  <a:schemeClr val="tx1">
                    <a:lumMod val="75000"/>
                    <a:lumOff val="25000"/>
                  </a:schemeClr>
                </a:solidFill>
                <a:latin typeface="微软雅黑" panose="020B0503020204020204" pitchFamily="34" charset="-122"/>
                <a:ea typeface="微软雅黑" panose="020B0503020204020204" pitchFamily="34" charset="-122"/>
              </a:rPr>
              <a:t>原图像</a:t>
            </a:r>
            <a:endPar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5044680" y="3416404"/>
            <a:ext cx="1872208" cy="276999"/>
          </a:xfrm>
          <a:prstGeom prst="rect">
            <a:avLst/>
          </a:prstGeom>
          <a:noFill/>
        </p:spPr>
        <p:txBody>
          <a:bodyPr wrap="square" rtlCol="0">
            <a:spAutoFit/>
          </a:bodyPr>
          <a:lstStyle/>
          <a:p>
            <a:r>
              <a:rPr lang="en-US" altLang="zh-CN" sz="1200" smtClean="0">
                <a:solidFill>
                  <a:schemeClr val="tx1">
                    <a:lumMod val="75000"/>
                    <a:lumOff val="25000"/>
                  </a:schemeClr>
                </a:solidFill>
                <a:latin typeface="微软雅黑" panose="020B0503020204020204" pitchFamily="34" charset="-122"/>
                <a:ea typeface="微软雅黑" panose="020B0503020204020204" pitchFamily="34" charset="-122"/>
              </a:rPr>
              <a:t>b. </a:t>
            </a:r>
            <a:r>
              <a:rPr lang="zh-CN" altLang="en-US" sz="1200" smtClean="0">
                <a:solidFill>
                  <a:schemeClr val="tx1">
                    <a:lumMod val="75000"/>
                    <a:lumOff val="25000"/>
                  </a:schemeClr>
                </a:solidFill>
                <a:latin typeface="微软雅黑" panose="020B0503020204020204" pitchFamily="34" charset="-122"/>
                <a:ea typeface="微软雅黑" panose="020B0503020204020204" pitchFamily="34" charset="-122"/>
              </a:rPr>
              <a:t>经插值</a:t>
            </a:r>
            <a:r>
              <a:rPr lang="zh-CN" altLang="en-US" sz="1200">
                <a:solidFill>
                  <a:schemeClr val="tx1">
                    <a:lumMod val="75000"/>
                    <a:lumOff val="25000"/>
                  </a:schemeClr>
                </a:solidFill>
                <a:latin typeface="微软雅黑" panose="020B0503020204020204" pitchFamily="34" charset="-122"/>
                <a:ea typeface="微软雅黑" panose="020B0503020204020204" pitchFamily="34" charset="-122"/>
              </a:rPr>
              <a:t>后</a:t>
            </a:r>
            <a:r>
              <a:rPr lang="zh-CN" altLang="en-US" sz="1200" smtClean="0">
                <a:solidFill>
                  <a:schemeClr val="tx1">
                    <a:lumMod val="75000"/>
                    <a:lumOff val="25000"/>
                  </a:schemeClr>
                </a:solidFill>
                <a:latin typeface="微软雅黑" panose="020B0503020204020204" pitchFamily="34" charset="-122"/>
                <a:ea typeface="微软雅黑" panose="020B0503020204020204" pitchFamily="34" charset="-122"/>
              </a:rPr>
              <a:t>的目标图像</a:t>
            </a:r>
            <a:endPar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endParaRPr>
          </a:p>
        </p:txBody>
      </p:sp>
      <p:graphicFrame>
        <p:nvGraphicFramePr>
          <p:cNvPr id="7" name="表格 6"/>
          <p:cNvGraphicFramePr>
            <a:graphicFrameLocks noGrp="1"/>
          </p:cNvGraphicFramePr>
          <p:nvPr>
            <p:extLst>
              <p:ext uri="{D42A27DB-BD31-4B8C-83A1-F6EECF244321}">
                <p14:modId xmlns:p14="http://schemas.microsoft.com/office/powerpoint/2010/main" val="175893806"/>
              </p:ext>
            </p:extLst>
          </p:nvPr>
        </p:nvGraphicFramePr>
        <p:xfrm>
          <a:off x="1835696" y="1707654"/>
          <a:ext cx="1650498" cy="1385322"/>
        </p:xfrm>
        <a:graphic>
          <a:graphicData uri="http://schemas.openxmlformats.org/drawingml/2006/table">
            <a:tbl>
              <a:tblPr>
                <a:tableStyleId>{5940675A-B579-460E-94D1-54222C63F5DA}</a:tableStyleId>
              </a:tblPr>
              <a:tblGrid>
                <a:gridCol w="550166"/>
                <a:gridCol w="550166"/>
                <a:gridCol w="550166"/>
              </a:tblGrid>
              <a:tr h="461774">
                <a:tc>
                  <a:txBody>
                    <a:bodyPr/>
                    <a:lstStyle/>
                    <a:p>
                      <a:r>
                        <a:rPr lang="en-US" altLang="zh-CN" smtClean="0"/>
                        <a:t>234</a:t>
                      </a:r>
                      <a:endParaRPr lang="zh-CN" altLang="en-US"/>
                    </a:p>
                  </a:txBody>
                  <a:tcPr/>
                </a:tc>
                <a:tc>
                  <a:txBody>
                    <a:bodyPr/>
                    <a:lstStyle/>
                    <a:p>
                      <a:r>
                        <a:rPr lang="en-US" altLang="zh-CN" smtClean="0"/>
                        <a:t> 38</a:t>
                      </a:r>
                      <a:endParaRPr lang="zh-CN" altLang="en-US"/>
                    </a:p>
                  </a:txBody>
                  <a:tcPr/>
                </a:tc>
                <a:tc>
                  <a:txBody>
                    <a:bodyPr/>
                    <a:lstStyle/>
                    <a:p>
                      <a:r>
                        <a:rPr lang="en-US" altLang="zh-CN" smtClean="0"/>
                        <a:t> 22</a:t>
                      </a:r>
                      <a:endParaRPr lang="zh-CN" altLang="en-US"/>
                    </a:p>
                  </a:txBody>
                  <a:tcPr/>
                </a:tc>
              </a:tr>
              <a:tr h="461774">
                <a:tc>
                  <a:txBody>
                    <a:bodyPr/>
                    <a:lstStyle/>
                    <a:p>
                      <a:r>
                        <a:rPr lang="en-US" altLang="zh-CN" smtClean="0"/>
                        <a:t> 67</a:t>
                      </a:r>
                      <a:endParaRPr lang="zh-CN" altLang="en-US"/>
                    </a:p>
                  </a:txBody>
                  <a:tcPr/>
                </a:tc>
                <a:tc>
                  <a:txBody>
                    <a:bodyPr/>
                    <a:lstStyle/>
                    <a:p>
                      <a:r>
                        <a:rPr lang="en-US" altLang="zh-CN" smtClean="0"/>
                        <a:t> 44</a:t>
                      </a:r>
                      <a:endParaRPr lang="zh-CN" altLang="en-US"/>
                    </a:p>
                  </a:txBody>
                  <a:tcPr/>
                </a:tc>
                <a:tc>
                  <a:txBody>
                    <a:bodyPr/>
                    <a:lstStyle/>
                    <a:p>
                      <a:r>
                        <a:rPr lang="en-US" altLang="zh-CN" smtClean="0"/>
                        <a:t> 12</a:t>
                      </a:r>
                      <a:endParaRPr lang="zh-CN" altLang="en-US"/>
                    </a:p>
                  </a:txBody>
                  <a:tcPr/>
                </a:tc>
              </a:tr>
              <a:tr h="461774">
                <a:tc>
                  <a:txBody>
                    <a:bodyPr/>
                    <a:lstStyle/>
                    <a:p>
                      <a:r>
                        <a:rPr lang="en-US" altLang="zh-CN" smtClean="0"/>
                        <a:t> 89</a:t>
                      </a:r>
                      <a:endParaRPr lang="zh-CN" altLang="en-US"/>
                    </a:p>
                  </a:txBody>
                  <a:tcPr/>
                </a:tc>
                <a:tc>
                  <a:txBody>
                    <a:bodyPr/>
                    <a:lstStyle/>
                    <a:p>
                      <a:r>
                        <a:rPr lang="en-US" altLang="zh-CN" smtClean="0"/>
                        <a:t> 65</a:t>
                      </a:r>
                      <a:endParaRPr lang="zh-CN" altLang="en-US"/>
                    </a:p>
                  </a:txBody>
                  <a:tcPr/>
                </a:tc>
                <a:tc>
                  <a:txBody>
                    <a:bodyPr/>
                    <a:lstStyle/>
                    <a:p>
                      <a:r>
                        <a:rPr lang="en-US" altLang="zh-CN" smtClean="0"/>
                        <a:t> 63</a:t>
                      </a:r>
                      <a:endParaRPr lang="zh-CN" altLang="en-US"/>
                    </a:p>
                  </a:txBody>
                  <a:tcPr/>
                </a:tc>
              </a:tr>
            </a:tbl>
          </a:graphicData>
        </a:graphic>
      </p:graphicFrame>
      <mc:AlternateContent xmlns:mc="http://schemas.openxmlformats.org/markup-compatibility/2006" xmlns:p14="http://schemas.microsoft.com/office/powerpoint/2010/main">
        <mc:Choice Requires="p14">
          <p:contentPart p14:bwMode="auto" r:id="rId3">
            <p14:nvContentPartPr>
              <p14:cNvPr id="2" name="墨迹 1"/>
              <p14:cNvContentPartPr/>
              <p14:nvPr/>
            </p14:nvContentPartPr>
            <p14:xfrm>
              <a:off x="2252520" y="2033640"/>
              <a:ext cx="24480" cy="19440"/>
            </p14:xfrm>
          </p:contentPart>
        </mc:Choice>
        <mc:Fallback xmlns="">
          <p:pic>
            <p:nvPicPr>
              <p:cNvPr id="2" name="墨迹 1"/>
              <p:cNvPicPr/>
              <p:nvPr/>
            </p:nvPicPr>
            <p:blipFill>
              <a:blip r:embed="rId4"/>
              <a:stretch>
                <a:fillRect/>
              </a:stretch>
            </p:blipFill>
            <p:spPr>
              <a:xfrm>
                <a:off x="2243160" y="2024280"/>
                <a:ext cx="43200" cy="38160"/>
              </a:xfrm>
              <a:prstGeom prst="rect">
                <a:avLst/>
              </a:prstGeom>
            </p:spPr>
          </p:pic>
        </mc:Fallback>
      </mc:AlternateContent>
      <p:pic>
        <p:nvPicPr>
          <p:cNvPr id="6" name="图片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26661" y="2030220"/>
            <a:ext cx="76198" cy="45719"/>
          </a:xfrm>
          <a:prstGeom prst="rect">
            <a:avLst/>
          </a:prstGeom>
        </p:spPr>
      </p:pic>
      <mc:AlternateContent xmlns:mc="http://schemas.openxmlformats.org/markup-compatibility/2006" xmlns:p14="http://schemas.microsoft.com/office/powerpoint/2010/main">
        <mc:Choice Requires="p14">
          <p:contentPart p14:bwMode="auto" r:id="rId6">
            <p14:nvContentPartPr>
              <p14:cNvPr id="5" name="墨迹 4"/>
              <p14:cNvContentPartPr/>
              <p14:nvPr/>
            </p14:nvContentPartPr>
            <p14:xfrm>
              <a:off x="1950840" y="1775520"/>
              <a:ext cx="3836880" cy="792720"/>
            </p14:xfrm>
          </p:contentPart>
        </mc:Choice>
        <mc:Fallback xmlns="">
          <p:pic>
            <p:nvPicPr>
              <p:cNvPr id="5" name="墨迹 4"/>
              <p:cNvPicPr/>
              <p:nvPr/>
            </p:nvPicPr>
            <p:blipFill>
              <a:blip r:embed="rId7"/>
              <a:stretch>
                <a:fillRect/>
              </a:stretch>
            </p:blipFill>
            <p:spPr>
              <a:xfrm>
                <a:off x="1941480" y="1766160"/>
                <a:ext cx="3855600" cy="8114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墨迹 7"/>
              <p14:cNvContentPartPr/>
              <p14:nvPr/>
            </p14:nvContentPartPr>
            <p14:xfrm>
              <a:off x="2503440" y="2274120"/>
              <a:ext cx="69120" cy="53640"/>
            </p14:xfrm>
          </p:contentPart>
        </mc:Choice>
        <mc:Fallback xmlns="">
          <p:pic>
            <p:nvPicPr>
              <p:cNvPr id="8" name="墨迹 7"/>
              <p:cNvPicPr/>
              <p:nvPr/>
            </p:nvPicPr>
            <p:blipFill>
              <a:blip r:embed="rId9"/>
              <a:stretch>
                <a:fillRect/>
              </a:stretch>
            </p:blipFill>
            <p:spPr>
              <a:xfrm>
                <a:off x="2494080" y="2264760"/>
                <a:ext cx="87840" cy="72360"/>
              </a:xfrm>
              <a:prstGeom prst="rect">
                <a:avLst/>
              </a:prstGeom>
            </p:spPr>
          </p:pic>
        </mc:Fallback>
      </mc:AlternateContent>
    </p:spTree>
    <p:extLst>
      <p:ext uri="{BB962C8B-B14F-4D97-AF65-F5344CB8AC3E}">
        <p14:creationId xmlns:p14="http://schemas.microsoft.com/office/powerpoint/2010/main" val="305954358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1"/>
          <p:cNvSpPr txBox="1">
            <a:spLocks/>
          </p:cNvSpPr>
          <p:nvPr/>
        </p:nvSpPr>
        <p:spPr>
          <a:xfrm>
            <a:off x="857880" y="200199"/>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2400" b="1" smtClean="0">
                <a:solidFill>
                  <a:srgbClr val="0070C0"/>
                </a:solidFill>
                <a:latin typeface="微软雅黑" panose="020B0503020204020204" pitchFamily="34" charset="-122"/>
                <a:ea typeface="微软雅黑" panose="020B0503020204020204" pitchFamily="34" charset="-122"/>
              </a:rPr>
              <a:t>双线性插值</a:t>
            </a:r>
            <a:endParaRPr lang="en-GB" altLang="zh-CN" sz="2400" b="1" dirty="0">
              <a:solidFill>
                <a:srgbClr val="0070C0"/>
              </a:solidFill>
              <a:latin typeface="微软雅黑" panose="020B0503020204020204" pitchFamily="34" charset="-122"/>
              <a:ea typeface="微软雅黑" panose="020B0503020204020204" pitchFamily="34" charset="-122"/>
            </a:endParaRPr>
          </a:p>
        </p:txBody>
      </p:sp>
      <p:sp>
        <p:nvSpPr>
          <p:cNvPr id="41" name="TextBox 40"/>
          <p:cNvSpPr txBox="1"/>
          <p:nvPr/>
        </p:nvSpPr>
        <p:spPr>
          <a:xfrm>
            <a:off x="1100634" y="938133"/>
            <a:ext cx="3944046" cy="166712"/>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itchFamily="34" charset="-122"/>
                <a:ea typeface="微软雅黑" pitchFamily="34" charset="-122"/>
              </a:defRPr>
            </a:lvl1pPr>
          </a:lstStyle>
          <a:p>
            <a:r>
              <a:rPr lang="en-US" altLang="zh-CN" sz="2000" smtClean="0">
                <a:solidFill>
                  <a:schemeClr val="tx1"/>
                </a:solidFill>
              </a:rPr>
              <a:t>RoI Align —— </a:t>
            </a:r>
            <a:r>
              <a:rPr lang="zh-CN" altLang="en-US" sz="2000" smtClean="0">
                <a:solidFill>
                  <a:schemeClr val="tx1"/>
                </a:solidFill>
              </a:rPr>
              <a:t>双线性插值</a:t>
            </a:r>
            <a:endParaRPr lang="en-US" altLang="zh-CN" sz="2000" dirty="0">
              <a:solidFill>
                <a:schemeClr val="tx1"/>
              </a:solidFill>
            </a:endParaRPr>
          </a:p>
        </p:txBody>
      </p:sp>
      <p:sp>
        <p:nvSpPr>
          <p:cNvPr id="9" name="矩形 8"/>
          <p:cNvSpPr/>
          <p:nvPr/>
        </p:nvSpPr>
        <p:spPr>
          <a:xfrm>
            <a:off x="905279" y="891702"/>
            <a:ext cx="120566" cy="12056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3" name="表格 2"/>
          <p:cNvGraphicFramePr>
            <a:graphicFrameLocks noGrp="1"/>
          </p:cNvGraphicFramePr>
          <p:nvPr>
            <p:extLst>
              <p:ext uri="{D42A27DB-BD31-4B8C-83A1-F6EECF244321}">
                <p14:modId xmlns:p14="http://schemas.microsoft.com/office/powerpoint/2010/main" val="239838724"/>
              </p:ext>
            </p:extLst>
          </p:nvPr>
        </p:nvGraphicFramePr>
        <p:xfrm>
          <a:off x="2643472" y="1319103"/>
          <a:ext cx="3280992" cy="2304256"/>
        </p:xfrm>
        <a:graphic>
          <a:graphicData uri="http://schemas.openxmlformats.org/drawingml/2006/table">
            <a:tbl>
              <a:tblPr>
                <a:tableStyleId>{46F890A9-2807-4EBB-B81D-B2AA78EC7F39}</a:tableStyleId>
              </a:tblPr>
              <a:tblGrid>
                <a:gridCol w="820248"/>
                <a:gridCol w="820248"/>
                <a:gridCol w="820248"/>
                <a:gridCol w="820248"/>
              </a:tblGrid>
              <a:tr h="576064">
                <a:tc>
                  <a:txBody>
                    <a:bodyPr/>
                    <a:lstStyle/>
                    <a:p>
                      <a:r>
                        <a:rPr lang="zh-CN" altLang="en-US" smtClean="0"/>
                        <a:t> ？</a:t>
                      </a:r>
                      <a:endParaRPr lang="zh-CN" altLang="en-US"/>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r>
                        <a:rPr lang="zh-CN" altLang="en-US" smtClean="0"/>
                        <a:t> ？</a:t>
                      </a:r>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r>
                        <a:rPr lang="zh-CN" altLang="en-US" smtClean="0"/>
                        <a:t> ？</a:t>
                      </a:r>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r>
                        <a:rPr lang="en-US" altLang="zh-CN" smtClean="0"/>
                        <a:t> </a:t>
                      </a:r>
                      <a:endParaRPr lang="zh-CN" altLang="en-US"/>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r>
              <a:tr h="576064">
                <a:tc>
                  <a:txBody>
                    <a:bodyPr/>
                    <a:lstStyle/>
                    <a:p>
                      <a:r>
                        <a:rPr lang="zh-CN" altLang="en-US" smtClean="0"/>
                        <a:t> ？</a:t>
                      </a:r>
                      <a:endParaRPr lang="zh-CN" altLang="en-US"/>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mtClean="0"/>
                        <a:t> </a:t>
                      </a:r>
                      <a:r>
                        <a:rPr lang="zh-CN" altLang="en-US" smtClean="0"/>
                        <a:t>？</a:t>
                      </a:r>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mtClean="0"/>
                        <a:t> </a:t>
                      </a:r>
                      <a:r>
                        <a:rPr lang="zh-CN" altLang="en-US" smtClean="0"/>
                        <a:t>？</a:t>
                      </a:r>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mtClean="0"/>
                        <a:t> </a:t>
                      </a:r>
                      <a:endParaRPr lang="zh-CN" altLang="en-US"/>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76064">
                <a:tc>
                  <a:txBody>
                    <a:bodyPr/>
                    <a:lstStyle/>
                    <a:p>
                      <a:r>
                        <a:rPr lang="en-US" altLang="zh-CN" smtClean="0"/>
                        <a:t> </a:t>
                      </a:r>
                      <a:r>
                        <a:rPr lang="zh-CN" altLang="en-US" smtClean="0"/>
                        <a:t>？</a:t>
                      </a:r>
                      <a:endParaRPr lang="zh-CN" altLang="en-US"/>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mtClean="0"/>
                        <a:t> </a:t>
                      </a:r>
                      <a:r>
                        <a:rPr lang="zh-CN" altLang="en-US" smtClean="0"/>
                        <a:t>？</a:t>
                      </a:r>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mtClean="0"/>
                        <a:t> </a:t>
                      </a:r>
                      <a:r>
                        <a:rPr lang="zh-CN" altLang="en-US" smtClean="0"/>
                        <a:t>？</a:t>
                      </a:r>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mtClean="0"/>
                        <a:t> </a:t>
                      </a:r>
                      <a:endParaRPr lang="zh-CN" altLang="en-US"/>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76064">
                <a:tc>
                  <a:txBody>
                    <a:bodyPr/>
                    <a:lstStyle/>
                    <a:p>
                      <a:r>
                        <a:rPr lang="en-US" altLang="zh-CN" smtClean="0"/>
                        <a:t> </a:t>
                      </a:r>
                      <a:endParaRPr lang="zh-CN" altLang="en-US"/>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r>
                        <a:rPr lang="en-US" altLang="zh-CN" smtClean="0"/>
                        <a:t> </a:t>
                      </a:r>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r>
                        <a:rPr lang="en-US" altLang="zh-CN" smtClean="0"/>
                        <a:t> </a:t>
                      </a:r>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endParaRPr lang="zh-CN" altLang="en-US"/>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r>
            </a:tbl>
          </a:graphicData>
        </a:graphic>
      </p:graphicFrame>
      <p:cxnSp>
        <p:nvCxnSpPr>
          <p:cNvPr id="11" name="直接连接符 10"/>
          <p:cNvCxnSpPr/>
          <p:nvPr/>
        </p:nvCxnSpPr>
        <p:spPr>
          <a:xfrm>
            <a:off x="5924464" y="1319103"/>
            <a:ext cx="1327520" cy="0"/>
          </a:xfrm>
          <a:prstGeom prst="line">
            <a:avLst/>
          </a:prstGeom>
          <a:ln>
            <a:prstDash val="dashDot"/>
          </a:ln>
        </p:spPr>
        <p:style>
          <a:lnRef idx="1">
            <a:schemeClr val="dk1"/>
          </a:lnRef>
          <a:fillRef idx="0">
            <a:schemeClr val="dk1"/>
          </a:fillRef>
          <a:effectRef idx="0">
            <a:schemeClr val="dk1"/>
          </a:effectRef>
          <a:fontRef idx="minor">
            <a:schemeClr val="tx1"/>
          </a:fontRef>
        </p:style>
      </p:cxnSp>
      <p:cxnSp>
        <p:nvCxnSpPr>
          <p:cNvPr id="13" name="直接连接符 12"/>
          <p:cNvCxnSpPr/>
          <p:nvPr/>
        </p:nvCxnSpPr>
        <p:spPr>
          <a:xfrm>
            <a:off x="2643472" y="3623359"/>
            <a:ext cx="0" cy="1152128"/>
          </a:xfrm>
          <a:prstGeom prst="line">
            <a:avLst/>
          </a:prstGeom>
          <a:ln>
            <a:prstDash val="dashDot"/>
          </a:ln>
        </p:spPr>
        <p:style>
          <a:lnRef idx="1">
            <a:schemeClr val="dk1"/>
          </a:lnRef>
          <a:fillRef idx="0">
            <a:schemeClr val="dk1"/>
          </a:fillRef>
          <a:effectRef idx="0">
            <a:schemeClr val="dk1"/>
          </a:effectRef>
          <a:fontRef idx="minor">
            <a:schemeClr val="tx1"/>
          </a:fontRef>
        </p:style>
      </p:cxnSp>
      <p:sp>
        <p:nvSpPr>
          <p:cNvPr id="14" name="文本框 13"/>
          <p:cNvSpPr txBox="1"/>
          <p:nvPr/>
        </p:nvSpPr>
        <p:spPr>
          <a:xfrm>
            <a:off x="1737664" y="3790489"/>
            <a:ext cx="1008112" cy="369332"/>
          </a:xfrm>
          <a:prstGeom prst="rect">
            <a:avLst/>
          </a:prstGeom>
          <a:noFill/>
        </p:spPr>
        <p:txBody>
          <a:bodyPr wrap="square" rtlCol="0">
            <a:spAutoFit/>
          </a:bodyPr>
          <a:lstStyle/>
          <a:p>
            <a:r>
              <a:rPr lang="en-US" altLang="zh-CN" smtClean="0">
                <a:solidFill>
                  <a:schemeClr val="tx1">
                    <a:lumMod val="75000"/>
                    <a:lumOff val="25000"/>
                  </a:schemeClr>
                </a:solidFill>
                <a:latin typeface="微软雅黑" panose="020B0503020204020204" pitchFamily="34" charset="-122"/>
                <a:ea typeface="微软雅黑" panose="020B0503020204020204" pitchFamily="34" charset="-122"/>
              </a:rPr>
              <a:t>20.78</a:t>
            </a:r>
            <a:endParaRPr lang="zh-CN" altLang="en-US" dirty="0" smtClean="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7" name="文本框 16"/>
          <p:cNvSpPr txBox="1"/>
          <p:nvPr/>
        </p:nvSpPr>
        <p:spPr>
          <a:xfrm>
            <a:off x="5836767" y="939544"/>
            <a:ext cx="1008112" cy="369332"/>
          </a:xfrm>
          <a:prstGeom prst="rect">
            <a:avLst/>
          </a:prstGeom>
          <a:noFill/>
        </p:spPr>
        <p:txBody>
          <a:bodyPr wrap="square" rtlCol="0">
            <a:spAutoFit/>
          </a:bodyPr>
          <a:lstStyle/>
          <a:p>
            <a:r>
              <a:rPr lang="en-US" altLang="zh-CN" smtClean="0">
                <a:solidFill>
                  <a:schemeClr val="tx1">
                    <a:lumMod val="75000"/>
                    <a:lumOff val="25000"/>
                  </a:schemeClr>
                </a:solidFill>
                <a:latin typeface="微软雅黑" panose="020B0503020204020204" pitchFamily="34" charset="-122"/>
                <a:ea typeface="微软雅黑" panose="020B0503020204020204" pitchFamily="34" charset="-122"/>
              </a:rPr>
              <a:t>20.78</a:t>
            </a:r>
            <a:endParaRPr lang="zh-CN" altLang="en-US" dirty="0" smtClean="0">
              <a:solidFill>
                <a:schemeClr val="tx1">
                  <a:lumMod val="75000"/>
                  <a:lumOff val="25000"/>
                </a:schemeClr>
              </a:solidFill>
              <a:latin typeface="微软雅黑" panose="020B0503020204020204" pitchFamily="34" charset="-122"/>
              <a:ea typeface="微软雅黑" panose="020B0503020204020204" pitchFamily="34" charset="-122"/>
            </a:endParaRPr>
          </a:p>
        </p:txBody>
      </p:sp>
      <p:cxnSp>
        <p:nvCxnSpPr>
          <p:cNvPr id="16" name="直接连接符 15"/>
          <p:cNvCxnSpPr/>
          <p:nvPr/>
        </p:nvCxnSpPr>
        <p:spPr>
          <a:xfrm>
            <a:off x="5019736" y="1319103"/>
            <a:ext cx="0" cy="1584176"/>
          </a:xfrm>
          <a:prstGeom prst="line">
            <a:avLst/>
          </a:prstGeom>
          <a:ln w="22225"/>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a:off x="2643472" y="2903279"/>
            <a:ext cx="2376264" cy="0"/>
          </a:xfrm>
          <a:prstGeom prst="line">
            <a:avLst/>
          </a:prstGeom>
          <a:ln w="22225"/>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a:off x="5924464" y="1895167"/>
            <a:ext cx="1327520" cy="0"/>
          </a:xfrm>
          <a:prstGeom prst="line">
            <a:avLst/>
          </a:prstGeom>
          <a:ln>
            <a:prstDash val="dashDot"/>
          </a:ln>
        </p:spPr>
        <p:style>
          <a:lnRef idx="1">
            <a:schemeClr val="dk1"/>
          </a:lnRef>
          <a:fillRef idx="0">
            <a:schemeClr val="dk1"/>
          </a:fillRef>
          <a:effectRef idx="0">
            <a:schemeClr val="dk1"/>
          </a:effectRef>
          <a:fontRef idx="minor">
            <a:schemeClr val="tx1"/>
          </a:fontRef>
        </p:style>
      </p:cxnSp>
      <p:cxnSp>
        <p:nvCxnSpPr>
          <p:cNvPr id="24" name="直接连接符 23"/>
          <p:cNvCxnSpPr/>
          <p:nvPr/>
        </p:nvCxnSpPr>
        <p:spPr>
          <a:xfrm>
            <a:off x="5924464" y="2471231"/>
            <a:ext cx="1327520" cy="0"/>
          </a:xfrm>
          <a:prstGeom prst="line">
            <a:avLst/>
          </a:prstGeom>
          <a:ln>
            <a:prstDash val="dashDot"/>
          </a:ln>
        </p:spPr>
        <p:style>
          <a:lnRef idx="1">
            <a:schemeClr val="dk1"/>
          </a:lnRef>
          <a:fillRef idx="0">
            <a:schemeClr val="dk1"/>
          </a:fillRef>
          <a:effectRef idx="0">
            <a:schemeClr val="dk1"/>
          </a:effectRef>
          <a:fontRef idx="minor">
            <a:schemeClr val="tx1"/>
          </a:fontRef>
        </p:style>
      </p:cxnSp>
      <p:cxnSp>
        <p:nvCxnSpPr>
          <p:cNvPr id="25" name="直接连接符 24"/>
          <p:cNvCxnSpPr/>
          <p:nvPr/>
        </p:nvCxnSpPr>
        <p:spPr>
          <a:xfrm>
            <a:off x="5924464" y="3047295"/>
            <a:ext cx="1327520" cy="0"/>
          </a:xfrm>
          <a:prstGeom prst="line">
            <a:avLst/>
          </a:prstGeom>
          <a:ln>
            <a:prstDash val="dashDot"/>
          </a:ln>
        </p:spPr>
        <p:style>
          <a:lnRef idx="1">
            <a:schemeClr val="dk1"/>
          </a:lnRef>
          <a:fillRef idx="0">
            <a:schemeClr val="dk1"/>
          </a:fillRef>
          <a:effectRef idx="0">
            <a:schemeClr val="dk1"/>
          </a:effectRef>
          <a:fontRef idx="minor">
            <a:schemeClr val="tx1"/>
          </a:fontRef>
        </p:style>
      </p:cxnSp>
      <p:cxnSp>
        <p:nvCxnSpPr>
          <p:cNvPr id="27" name="直接连接符 26"/>
          <p:cNvCxnSpPr/>
          <p:nvPr/>
        </p:nvCxnSpPr>
        <p:spPr>
          <a:xfrm>
            <a:off x="3462565" y="3623359"/>
            <a:ext cx="0" cy="1152128"/>
          </a:xfrm>
          <a:prstGeom prst="line">
            <a:avLst/>
          </a:prstGeom>
          <a:ln>
            <a:prstDash val="dashDot"/>
          </a:ln>
        </p:spPr>
        <p:style>
          <a:lnRef idx="1">
            <a:schemeClr val="dk1"/>
          </a:lnRef>
          <a:fillRef idx="0">
            <a:schemeClr val="dk1"/>
          </a:fillRef>
          <a:effectRef idx="0">
            <a:schemeClr val="dk1"/>
          </a:effectRef>
          <a:fontRef idx="minor">
            <a:schemeClr val="tx1"/>
          </a:fontRef>
        </p:style>
      </p:cxnSp>
      <p:cxnSp>
        <p:nvCxnSpPr>
          <p:cNvPr id="28" name="直接连接符 27"/>
          <p:cNvCxnSpPr/>
          <p:nvPr/>
        </p:nvCxnSpPr>
        <p:spPr>
          <a:xfrm>
            <a:off x="4283968" y="3623359"/>
            <a:ext cx="0" cy="1152128"/>
          </a:xfrm>
          <a:prstGeom prst="line">
            <a:avLst/>
          </a:prstGeom>
          <a:ln>
            <a:prstDash val="dashDot"/>
          </a:ln>
        </p:spPr>
        <p:style>
          <a:lnRef idx="1">
            <a:schemeClr val="dk1"/>
          </a:lnRef>
          <a:fillRef idx="0">
            <a:schemeClr val="dk1"/>
          </a:fillRef>
          <a:effectRef idx="0">
            <a:schemeClr val="dk1"/>
          </a:effectRef>
          <a:fontRef idx="minor">
            <a:schemeClr val="tx1"/>
          </a:fontRef>
        </p:style>
      </p:cxnSp>
      <p:cxnSp>
        <p:nvCxnSpPr>
          <p:cNvPr id="29" name="直接连接符 28"/>
          <p:cNvCxnSpPr/>
          <p:nvPr/>
        </p:nvCxnSpPr>
        <p:spPr>
          <a:xfrm>
            <a:off x="5076056" y="3623359"/>
            <a:ext cx="0" cy="1152128"/>
          </a:xfrm>
          <a:prstGeom prst="line">
            <a:avLst/>
          </a:prstGeom>
          <a:ln>
            <a:prstDash val="dashDot"/>
          </a:ln>
        </p:spPr>
        <p:style>
          <a:lnRef idx="1">
            <a:schemeClr val="dk1"/>
          </a:lnRef>
          <a:fillRef idx="0">
            <a:schemeClr val="dk1"/>
          </a:fillRef>
          <a:effectRef idx="0">
            <a:schemeClr val="dk1"/>
          </a:effectRef>
          <a:fontRef idx="minor">
            <a:schemeClr val="tx1"/>
          </a:fontRef>
        </p:style>
      </p:cxnSp>
      <p:cxnSp>
        <p:nvCxnSpPr>
          <p:cNvPr id="30" name="直接连接符 29"/>
          <p:cNvCxnSpPr/>
          <p:nvPr/>
        </p:nvCxnSpPr>
        <p:spPr>
          <a:xfrm>
            <a:off x="5916861" y="3623359"/>
            <a:ext cx="0" cy="1152128"/>
          </a:xfrm>
          <a:prstGeom prst="line">
            <a:avLst/>
          </a:prstGeom>
          <a:ln>
            <a:prstDash val="dashDot"/>
          </a:ln>
        </p:spPr>
        <p:style>
          <a:lnRef idx="1">
            <a:schemeClr val="dk1"/>
          </a:lnRef>
          <a:fillRef idx="0">
            <a:schemeClr val="dk1"/>
          </a:fillRef>
          <a:effectRef idx="0">
            <a:schemeClr val="dk1"/>
          </a:effectRef>
          <a:fontRef idx="minor">
            <a:schemeClr val="tx1"/>
          </a:fontRef>
        </p:style>
      </p:cxnSp>
      <p:sp>
        <p:nvSpPr>
          <p:cNvPr id="33" name="文本框 32"/>
          <p:cNvSpPr txBox="1"/>
          <p:nvPr/>
        </p:nvSpPr>
        <p:spPr>
          <a:xfrm>
            <a:off x="4983458" y="1963560"/>
            <a:ext cx="1008112" cy="369332"/>
          </a:xfrm>
          <a:prstGeom prst="rect">
            <a:avLst/>
          </a:prstGeom>
          <a:noFill/>
        </p:spPr>
        <p:txBody>
          <a:bodyPr wrap="square" rtlCol="0">
            <a:spAutoFit/>
          </a:bodyPr>
          <a:lstStyle/>
          <a:p>
            <a:r>
              <a:rPr lang="en-US" altLang="zh-CN" smtClean="0">
                <a:solidFill>
                  <a:schemeClr val="accent1"/>
                </a:solidFill>
                <a:latin typeface="微软雅黑" panose="020B0503020204020204" pitchFamily="34" charset="-122"/>
                <a:ea typeface="微软雅黑" panose="020B0503020204020204" pitchFamily="34" charset="-122"/>
              </a:rPr>
              <a:t>2.97</a:t>
            </a:r>
            <a:endParaRPr lang="zh-CN" altLang="en-US" dirty="0" smtClean="0">
              <a:solidFill>
                <a:schemeClr val="accent1"/>
              </a:solidFill>
              <a:latin typeface="微软雅黑" panose="020B0503020204020204" pitchFamily="34" charset="-122"/>
              <a:ea typeface="微软雅黑" panose="020B0503020204020204" pitchFamily="34" charset="-122"/>
            </a:endParaRPr>
          </a:p>
        </p:txBody>
      </p:sp>
      <p:sp>
        <p:nvSpPr>
          <p:cNvPr id="34" name="文本框 33"/>
          <p:cNvSpPr txBox="1"/>
          <p:nvPr/>
        </p:nvSpPr>
        <p:spPr>
          <a:xfrm>
            <a:off x="3448385" y="2915149"/>
            <a:ext cx="1008112" cy="369332"/>
          </a:xfrm>
          <a:prstGeom prst="rect">
            <a:avLst/>
          </a:prstGeom>
          <a:noFill/>
        </p:spPr>
        <p:txBody>
          <a:bodyPr wrap="square" rtlCol="0">
            <a:spAutoFit/>
          </a:bodyPr>
          <a:lstStyle/>
          <a:p>
            <a:r>
              <a:rPr lang="en-US" altLang="zh-CN" smtClean="0">
                <a:solidFill>
                  <a:schemeClr val="accent1"/>
                </a:solidFill>
                <a:latin typeface="微软雅黑" panose="020B0503020204020204" pitchFamily="34" charset="-122"/>
                <a:ea typeface="微软雅黑" panose="020B0503020204020204" pitchFamily="34" charset="-122"/>
              </a:rPr>
              <a:t>2.97</a:t>
            </a:r>
            <a:endParaRPr lang="zh-CN" altLang="en-US" dirty="0" smtClean="0">
              <a:solidFill>
                <a:schemeClr val="accent1"/>
              </a:solidFill>
              <a:latin typeface="微软雅黑" panose="020B0503020204020204" pitchFamily="34" charset="-122"/>
              <a:ea typeface="微软雅黑" panose="020B0503020204020204" pitchFamily="34" charset="-122"/>
            </a:endParaRPr>
          </a:p>
        </p:txBody>
      </p:sp>
      <p:cxnSp>
        <p:nvCxnSpPr>
          <p:cNvPr id="22" name="直接连接符 21"/>
          <p:cNvCxnSpPr/>
          <p:nvPr/>
        </p:nvCxnSpPr>
        <p:spPr>
          <a:xfrm>
            <a:off x="3723592" y="1319103"/>
            <a:ext cx="0" cy="1584176"/>
          </a:xfrm>
          <a:prstGeom prst="line">
            <a:avLst/>
          </a:prstGeom>
          <a:ln w="15875">
            <a:solidFill>
              <a:srgbClr val="FF0000"/>
            </a:solidFill>
            <a:prstDash val="dashDot"/>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a:off x="2643472" y="2111191"/>
            <a:ext cx="2339986" cy="0"/>
          </a:xfrm>
          <a:prstGeom prst="line">
            <a:avLst/>
          </a:prstGeom>
          <a:ln w="19050">
            <a:solidFill>
              <a:srgbClr val="FF0000"/>
            </a:solidFill>
            <a:prstDash val="dashDot"/>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3">
            <p14:nvContentPartPr>
              <p14:cNvPr id="37" name="墨迹 36"/>
              <p14:cNvContentPartPr/>
              <p14:nvPr/>
            </p14:nvContentPartPr>
            <p14:xfrm>
              <a:off x="3093424" y="1580305"/>
              <a:ext cx="1318680" cy="964440"/>
            </p14:xfrm>
          </p:contentPart>
        </mc:Choice>
        <mc:Fallback xmlns="">
          <p:pic>
            <p:nvPicPr>
              <p:cNvPr id="37" name="墨迹 36"/>
              <p:cNvPicPr/>
              <p:nvPr/>
            </p:nvPicPr>
            <p:blipFill>
              <a:blip r:embed="rId4"/>
              <a:stretch>
                <a:fillRect/>
              </a:stretch>
            </p:blipFill>
            <p:spPr>
              <a:xfrm>
                <a:off x="3084064" y="1570945"/>
                <a:ext cx="1337400" cy="983160"/>
              </a:xfrm>
              <a:prstGeom prst="rect">
                <a:avLst/>
              </a:prstGeom>
            </p:spPr>
          </p:pic>
        </mc:Fallback>
      </mc:AlternateContent>
      <p:sp>
        <p:nvSpPr>
          <p:cNvPr id="38" name="椭圆 37">
            <a:hlinkClick r:id="rId5" action="ppaction://hlinksldjump"/>
          </p:cNvPr>
          <p:cNvSpPr/>
          <p:nvPr/>
        </p:nvSpPr>
        <p:spPr>
          <a:xfrm>
            <a:off x="8676456" y="4775487"/>
            <a:ext cx="144016" cy="1005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Tree>
    <p:extLst>
      <p:ext uri="{BB962C8B-B14F-4D97-AF65-F5344CB8AC3E}">
        <p14:creationId xmlns:p14="http://schemas.microsoft.com/office/powerpoint/2010/main" val="273919624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组合 41"/>
          <p:cNvGrpSpPr/>
          <p:nvPr/>
        </p:nvGrpSpPr>
        <p:grpSpPr>
          <a:xfrm>
            <a:off x="0" y="1651830"/>
            <a:ext cx="9144000" cy="1814777"/>
            <a:chOff x="170694" y="177982"/>
            <a:chExt cx="3936004" cy="781165"/>
          </a:xfrm>
        </p:grpSpPr>
        <p:sp>
          <p:nvSpPr>
            <p:cNvPr id="44" name="等腰三角形 43"/>
            <p:cNvSpPr/>
            <p:nvPr/>
          </p:nvSpPr>
          <p:spPr>
            <a:xfrm>
              <a:off x="1233863" y="177982"/>
              <a:ext cx="355284" cy="356514"/>
            </a:xfrm>
            <a:prstGeom prst="triangl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45" name="等腰三角形 44"/>
            <p:cNvSpPr/>
            <p:nvPr/>
          </p:nvSpPr>
          <p:spPr>
            <a:xfrm flipV="1">
              <a:off x="200258" y="602633"/>
              <a:ext cx="355284" cy="356514"/>
            </a:xfrm>
            <a:prstGeom prst="triangl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46" name="矩形 45"/>
            <p:cNvSpPr/>
            <p:nvPr/>
          </p:nvSpPr>
          <p:spPr>
            <a:xfrm>
              <a:off x="170694" y="261768"/>
              <a:ext cx="3936004" cy="61198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47" name="平行四边形 46"/>
            <p:cNvSpPr/>
            <p:nvPr/>
          </p:nvSpPr>
          <p:spPr>
            <a:xfrm>
              <a:off x="376965" y="178257"/>
              <a:ext cx="1036076" cy="779005"/>
            </a:xfrm>
            <a:prstGeom prst="parallelogram">
              <a:avLst>
                <a:gd name="adj" fmla="val 4820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48" name="文本框 6"/>
            <p:cNvSpPr txBox="1"/>
            <p:nvPr/>
          </p:nvSpPr>
          <p:spPr>
            <a:xfrm>
              <a:off x="650907" y="284178"/>
              <a:ext cx="569115" cy="559734"/>
            </a:xfrm>
            <a:prstGeom prst="rect">
              <a:avLst/>
            </a:prstGeom>
            <a:noFill/>
          </p:spPr>
          <p:txBody>
            <a:bodyPr wrap="square" lIns="68580" tIns="34290" rIns="68580" bIns="34290" rtlCol="0">
              <a:spAutoFit/>
            </a:bodyPr>
            <a:lstStyle/>
            <a:p>
              <a:r>
                <a:rPr lang="en-US" altLang="zh-CN" sz="8000" dirty="0" smtClean="0">
                  <a:solidFill>
                    <a:schemeClr val="bg1">
                      <a:lumMod val="95000"/>
                    </a:schemeClr>
                  </a:solidFill>
                  <a:latin typeface="Impact" panose="020B0806030902050204" pitchFamily="34" charset="0"/>
                </a:rPr>
                <a:t>01</a:t>
              </a:r>
              <a:endParaRPr lang="zh-CN" altLang="en-US" sz="8000" dirty="0">
                <a:solidFill>
                  <a:schemeClr val="bg1">
                    <a:lumMod val="95000"/>
                  </a:schemeClr>
                </a:solidFill>
                <a:latin typeface="Impact" panose="020B0806030902050204" pitchFamily="34" charset="0"/>
              </a:endParaRPr>
            </a:p>
          </p:txBody>
        </p:sp>
      </p:grpSp>
      <p:sp>
        <p:nvSpPr>
          <p:cNvPr id="49" name="TextBox 48"/>
          <p:cNvSpPr txBox="1"/>
          <p:nvPr/>
        </p:nvSpPr>
        <p:spPr>
          <a:xfrm>
            <a:off x="1865188" y="2050832"/>
            <a:ext cx="5050408" cy="623250"/>
          </a:xfrm>
          <a:prstGeom prst="rect">
            <a:avLst/>
          </a:prstGeom>
          <a:noFill/>
        </p:spPr>
        <p:txBody>
          <a:bodyPr wrap="square" lIns="68584" tIns="34291" rIns="68584" bIns="34291" rtlCol="0">
            <a:spAutoFit/>
          </a:bodyPr>
          <a:lstStyle/>
          <a:p>
            <a:pPr algn="ctr"/>
            <a:r>
              <a:rPr lang="zh-CN" altLang="en-US" sz="3600" b="1" dirty="0">
                <a:solidFill>
                  <a:schemeClr val="tx1">
                    <a:lumMod val="75000"/>
                    <a:lumOff val="25000"/>
                  </a:schemeClr>
                </a:solidFill>
                <a:latin typeface="微软雅黑" panose="020B0503020204020204" pitchFamily="34" charset="-122"/>
                <a:ea typeface="微软雅黑" panose="020B0503020204020204" pitchFamily="34" charset="-122"/>
              </a:rPr>
              <a:t>概</a:t>
            </a:r>
            <a:r>
              <a:rPr lang="zh-CN" altLang="en-US" sz="3600" b="1" dirty="0" smtClean="0">
                <a:solidFill>
                  <a:schemeClr val="tx1">
                    <a:lumMod val="75000"/>
                    <a:lumOff val="25000"/>
                  </a:schemeClr>
                </a:solidFill>
                <a:latin typeface="微软雅黑" panose="020B0503020204020204" pitchFamily="34" charset="-122"/>
                <a:ea typeface="微软雅黑" panose="020B0503020204020204" pitchFamily="34" charset="-122"/>
              </a:rPr>
              <a:t>述</a:t>
            </a:r>
            <a:endParaRPr lang="en-GB" altLang="zh-CN" sz="36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50" name="TextBox 49"/>
          <p:cNvSpPr txBox="1"/>
          <p:nvPr/>
        </p:nvSpPr>
        <p:spPr>
          <a:xfrm>
            <a:off x="3851920" y="2717222"/>
            <a:ext cx="3075708" cy="315473"/>
          </a:xfrm>
          <a:prstGeom prst="rect">
            <a:avLst/>
          </a:prstGeom>
          <a:noFill/>
        </p:spPr>
        <p:txBody>
          <a:bodyPr wrap="square" lIns="68584" tIns="34291" rIns="68584" bIns="34291" rtlCol="0">
            <a:spAutoFit/>
          </a:bodyPr>
          <a:lstStyle/>
          <a:p>
            <a:pPr eaLnBrk="0" hangingPunct="0"/>
            <a:r>
              <a:rPr lang="en-US" altLang="zh-CN" sz="1600" dirty="0" smtClean="0">
                <a:solidFill>
                  <a:schemeClr val="tx1">
                    <a:lumMod val="75000"/>
                    <a:lumOff val="25000"/>
                  </a:schemeClr>
                </a:solidFill>
                <a:latin typeface="微软雅黑" pitchFamily="34" charset="-122"/>
                <a:ea typeface="微软雅黑" pitchFamily="34" charset="-122"/>
                <a:sym typeface="微软雅黑" pitchFamily="34" charset="-122"/>
              </a:rPr>
              <a:t>Mask R-CNN</a:t>
            </a:r>
            <a:r>
              <a:rPr lang="zh-CN" altLang="en-US" sz="1600" dirty="0" smtClean="0">
                <a:solidFill>
                  <a:schemeClr val="tx1">
                    <a:lumMod val="75000"/>
                    <a:lumOff val="25000"/>
                  </a:schemeClr>
                </a:solidFill>
                <a:latin typeface="微软雅黑" pitchFamily="34" charset="-122"/>
                <a:ea typeface="微软雅黑" pitchFamily="34" charset="-122"/>
                <a:sym typeface="微软雅黑" pitchFamily="34" charset="-122"/>
              </a:rPr>
              <a:t>概述</a:t>
            </a:r>
            <a:endParaRPr lang="zh-CN" altLang="en-US" sz="1600" dirty="0">
              <a:solidFill>
                <a:schemeClr val="tx1">
                  <a:lumMod val="75000"/>
                  <a:lumOff val="25000"/>
                </a:schemeClr>
              </a:solidFill>
              <a:latin typeface="微软雅黑" pitchFamily="34" charset="-122"/>
              <a:ea typeface="微软雅黑" pitchFamily="34" charset="-122"/>
              <a:sym typeface="微软雅黑" pitchFamily="34" charset="-122"/>
            </a:endParaRPr>
          </a:p>
        </p:txBody>
      </p:sp>
    </p:spTree>
    <p:extLst>
      <p:ext uri="{BB962C8B-B14F-4D97-AF65-F5344CB8AC3E}">
        <p14:creationId xmlns:p14="http://schemas.microsoft.com/office/powerpoint/2010/main" val="36801909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1"/>
          <p:cNvSpPr txBox="1">
            <a:spLocks/>
          </p:cNvSpPr>
          <p:nvPr/>
        </p:nvSpPr>
        <p:spPr>
          <a:xfrm>
            <a:off x="857880" y="200199"/>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b="1" dirty="0">
                <a:solidFill>
                  <a:srgbClr val="0070C0"/>
                </a:solidFill>
                <a:latin typeface="微软雅黑" panose="020B0503020204020204" pitchFamily="34" charset="-122"/>
                <a:ea typeface="微软雅黑" panose="020B0503020204020204" pitchFamily="34" charset="-122"/>
              </a:rPr>
              <a:t>概述</a:t>
            </a:r>
            <a:endParaRPr lang="en-GB" altLang="zh-CN" sz="1800" b="1" dirty="0">
              <a:solidFill>
                <a:srgbClr val="0070C0"/>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857880" y="915566"/>
            <a:ext cx="3528392" cy="2585323"/>
          </a:xfrm>
          <a:prstGeom prst="rect">
            <a:avLst/>
          </a:prstGeom>
          <a:noFill/>
        </p:spPr>
        <p:txBody>
          <a:bodyPr wrap="square" rtlCol="0">
            <a:spAutoFit/>
          </a:bodyPr>
          <a:lstStyle/>
          <a:p>
            <a:pPr algn="just" eaLnBrk="0" hangingPunct="0">
              <a:lnSpc>
                <a:spcPct val="150000"/>
              </a:lnSpc>
            </a:pPr>
            <a:r>
              <a:rPr lang="zh-CN" altLang="en-US" smtClean="0">
                <a:solidFill>
                  <a:schemeClr val="tx1">
                    <a:lumMod val="75000"/>
                    <a:lumOff val="25000"/>
                  </a:schemeClr>
                </a:solidFill>
                <a:latin typeface="微软雅黑" panose="020B0503020204020204" pitchFamily="34" charset="-122"/>
                <a:ea typeface="微软雅黑" panose="020B0503020204020204" pitchFamily="34" charset="-122"/>
              </a:rPr>
              <a:t>目标检测：</a:t>
            </a:r>
            <a:endParaRPr lang="en-US" altLang="zh-CN" smtClean="0">
              <a:solidFill>
                <a:schemeClr val="tx1">
                  <a:lumMod val="75000"/>
                  <a:lumOff val="25000"/>
                </a:schemeClr>
              </a:solidFill>
              <a:latin typeface="微软雅黑" panose="020B0503020204020204" pitchFamily="34" charset="-122"/>
              <a:ea typeface="微软雅黑" panose="020B0503020204020204" pitchFamily="34" charset="-122"/>
            </a:endParaRPr>
          </a:p>
          <a:p>
            <a:pPr algn="just" eaLnBrk="0" hangingPunct="0">
              <a:lnSpc>
                <a:spcPct val="150000"/>
              </a:lnSpc>
            </a:pPr>
            <a:r>
              <a:rPr lang="en-US" altLang="zh-CN" smtClean="0">
                <a:solidFill>
                  <a:schemeClr val="tx1">
                    <a:lumMod val="75000"/>
                    <a:lumOff val="25000"/>
                  </a:schemeClr>
                </a:solidFill>
                <a:latin typeface="微软雅黑" panose="020B0503020204020204" pitchFamily="34" charset="-122"/>
                <a:ea typeface="微软雅黑" panose="020B0503020204020204" pitchFamily="34" charset="-122"/>
              </a:rPr>
              <a:t>          i. One-stage</a:t>
            </a:r>
          </a:p>
          <a:p>
            <a:pPr algn="just" eaLnBrk="0" hangingPunct="0">
              <a:lnSpc>
                <a:spcPct val="150000"/>
              </a:lnSpc>
            </a:pPr>
            <a:r>
              <a:rPr lang="en-US" altLang="zh-CN">
                <a:solidFill>
                  <a:schemeClr val="tx1">
                    <a:lumMod val="75000"/>
                    <a:lumOff val="25000"/>
                  </a:schemeClr>
                </a:solidFill>
                <a:latin typeface="微软雅黑" panose="020B0503020204020204" pitchFamily="34" charset="-122"/>
                <a:ea typeface="微软雅黑" panose="020B0503020204020204" pitchFamily="34" charset="-122"/>
              </a:rPr>
              <a:t> </a:t>
            </a:r>
            <a:r>
              <a:rPr lang="en-US" altLang="zh-CN" smtClean="0">
                <a:solidFill>
                  <a:schemeClr val="tx1">
                    <a:lumMod val="75000"/>
                    <a:lumOff val="25000"/>
                  </a:schemeClr>
                </a:solidFill>
                <a:latin typeface="微软雅黑" panose="020B0503020204020204" pitchFamily="34" charset="-122"/>
                <a:ea typeface="微软雅黑" panose="020B0503020204020204" pitchFamily="34" charset="-122"/>
              </a:rPr>
              <a:t>         ii. Two-stage</a:t>
            </a:r>
          </a:p>
          <a:p>
            <a:pPr algn="just" eaLnBrk="0" hangingPunct="0">
              <a:lnSpc>
                <a:spcPct val="150000"/>
              </a:lnSpc>
            </a:pPr>
            <a:r>
              <a:rPr lang="en-US" altLang="zh-CN" smtClean="0">
                <a:solidFill>
                  <a:schemeClr val="tx1">
                    <a:lumMod val="75000"/>
                    <a:lumOff val="25000"/>
                  </a:schemeClr>
                </a:solidFill>
                <a:latin typeface="微软雅黑" panose="020B0503020204020204" pitchFamily="34" charset="-122"/>
                <a:ea typeface="微软雅黑" panose="020B0503020204020204" pitchFamily="34" charset="-122"/>
              </a:rPr>
              <a:t>Two-stage:</a:t>
            </a:r>
          </a:p>
          <a:p>
            <a:pPr algn="just" eaLnBrk="0" hangingPunct="0">
              <a:lnSpc>
                <a:spcPct val="150000"/>
              </a:lnSpc>
            </a:pPr>
            <a:r>
              <a:rPr lang="en-US" altLang="zh-CN" smtClean="0">
                <a:solidFill>
                  <a:schemeClr val="tx1">
                    <a:lumMod val="75000"/>
                    <a:lumOff val="25000"/>
                  </a:schemeClr>
                </a:solidFill>
                <a:latin typeface="微软雅黑" panose="020B0503020204020204" pitchFamily="34" charset="-122"/>
                <a:ea typeface="微软雅黑" panose="020B0503020204020204" pitchFamily="34" charset="-122"/>
              </a:rPr>
              <a:t>          i.</a:t>
            </a:r>
            <a:r>
              <a:rPr lang="zh-CN" altLang="en-US" smtClean="0">
                <a:solidFill>
                  <a:schemeClr val="tx1">
                    <a:lumMod val="75000"/>
                    <a:lumOff val="25000"/>
                  </a:schemeClr>
                </a:solidFill>
                <a:latin typeface="微软雅黑" panose="020B0503020204020204" pitchFamily="34" charset="-122"/>
                <a:ea typeface="微软雅黑" panose="020B0503020204020204" pitchFamily="34" charset="-122"/>
              </a:rPr>
              <a:t>提取感兴趣区域（</a:t>
            </a:r>
            <a:r>
              <a:rPr lang="en-US" altLang="zh-CN" smtClean="0">
                <a:solidFill>
                  <a:schemeClr val="tx1">
                    <a:lumMod val="75000"/>
                    <a:lumOff val="25000"/>
                  </a:schemeClr>
                </a:solidFill>
                <a:latin typeface="微软雅黑" panose="020B0503020204020204" pitchFamily="34" charset="-122"/>
                <a:ea typeface="微软雅黑" panose="020B0503020204020204" pitchFamily="34" charset="-122"/>
              </a:rPr>
              <a:t>RoI</a:t>
            </a:r>
            <a:r>
              <a:rPr lang="zh-CN" altLang="en-US" smtClean="0">
                <a:solidFill>
                  <a:schemeClr val="tx1">
                    <a:lumMod val="75000"/>
                    <a:lumOff val="25000"/>
                  </a:schemeClr>
                </a:solidFill>
                <a:latin typeface="微软雅黑" panose="020B0503020204020204" pitchFamily="34" charset="-122"/>
                <a:ea typeface="微软雅黑" panose="020B0503020204020204" pitchFamily="34" charset="-122"/>
              </a:rPr>
              <a:t>）</a:t>
            </a:r>
            <a:endParaRPr lang="en-US" altLang="zh-CN" smtClean="0">
              <a:solidFill>
                <a:schemeClr val="tx1">
                  <a:lumMod val="75000"/>
                  <a:lumOff val="25000"/>
                </a:schemeClr>
              </a:solidFill>
              <a:latin typeface="微软雅黑" panose="020B0503020204020204" pitchFamily="34" charset="-122"/>
              <a:ea typeface="微软雅黑" panose="020B0503020204020204" pitchFamily="34" charset="-122"/>
            </a:endParaRPr>
          </a:p>
          <a:p>
            <a:pPr algn="just" eaLnBrk="0" hangingPunct="0">
              <a:lnSpc>
                <a:spcPct val="150000"/>
              </a:lnSpc>
            </a:pPr>
            <a:r>
              <a:rPr lang="en-US" altLang="zh-CN" smtClean="0">
                <a:solidFill>
                  <a:schemeClr val="tx1">
                    <a:lumMod val="75000"/>
                    <a:lumOff val="25000"/>
                  </a:schemeClr>
                </a:solidFill>
                <a:latin typeface="微软雅黑" panose="020B0503020204020204" pitchFamily="34" charset="-122"/>
                <a:ea typeface="微软雅黑" panose="020B0503020204020204" pitchFamily="34" charset="-122"/>
              </a:rPr>
              <a:t>          ii. </a:t>
            </a:r>
            <a:r>
              <a:rPr lang="zh-CN" altLang="en-US" smtClean="0">
                <a:solidFill>
                  <a:schemeClr val="tx1">
                    <a:lumMod val="75000"/>
                    <a:lumOff val="25000"/>
                  </a:schemeClr>
                </a:solidFill>
                <a:latin typeface="微软雅黑" panose="020B0503020204020204" pitchFamily="34" charset="-122"/>
                <a:ea typeface="微软雅黑" panose="020B0503020204020204" pitchFamily="34" charset="-122"/>
              </a:rPr>
              <a:t>对</a:t>
            </a:r>
            <a:r>
              <a:rPr lang="en-US" altLang="zh-CN" smtClean="0">
                <a:solidFill>
                  <a:schemeClr val="tx1">
                    <a:lumMod val="75000"/>
                    <a:lumOff val="25000"/>
                  </a:schemeClr>
                </a:solidFill>
                <a:latin typeface="微软雅黑" panose="020B0503020204020204" pitchFamily="34" charset="-122"/>
                <a:ea typeface="微软雅黑" panose="020B0503020204020204" pitchFamily="34" charset="-122"/>
              </a:rPr>
              <a:t>RoI</a:t>
            </a:r>
            <a:r>
              <a:rPr lang="zh-CN" altLang="en-US" smtClean="0">
                <a:solidFill>
                  <a:schemeClr val="tx1">
                    <a:lumMod val="75000"/>
                    <a:lumOff val="25000"/>
                  </a:schemeClr>
                </a:solidFill>
                <a:latin typeface="微软雅黑" panose="020B0503020204020204" pitchFamily="34" charset="-122"/>
                <a:ea typeface="微软雅黑" panose="020B0503020204020204" pitchFamily="34" charset="-122"/>
              </a:rPr>
              <a:t>分类和边框回归</a:t>
            </a:r>
            <a:r>
              <a:rPr lang="en-US" altLang="zh-CN" smtClean="0">
                <a:solidFill>
                  <a:schemeClr val="tx1">
                    <a:lumMod val="75000"/>
                    <a:lumOff val="25000"/>
                  </a:schemeClr>
                </a:solidFill>
                <a:latin typeface="微软雅黑" panose="020B0503020204020204" pitchFamily="34" charset="-122"/>
                <a:ea typeface="微软雅黑" panose="020B0503020204020204" pitchFamily="34" charset="-122"/>
              </a:rPr>
              <a:t> </a:t>
            </a:r>
            <a:endParaRPr lang="en-US" altLang="zh-CN" dirty="0" smtClean="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04048" y="915566"/>
            <a:ext cx="3416509" cy="3426693"/>
          </a:xfrm>
          <a:prstGeom prst="rect">
            <a:avLst/>
          </a:prstGeom>
          <a:effectLst>
            <a:softEdge rad="31750"/>
          </a:effectLst>
        </p:spPr>
      </p:pic>
      <p:sp>
        <p:nvSpPr>
          <p:cNvPr id="9" name="文本框 8"/>
          <p:cNvSpPr txBox="1"/>
          <p:nvPr/>
        </p:nvSpPr>
        <p:spPr>
          <a:xfrm>
            <a:off x="4989476" y="4443958"/>
            <a:ext cx="4465948" cy="418191"/>
          </a:xfrm>
          <a:prstGeom prst="rect">
            <a:avLst/>
          </a:prstGeom>
          <a:noFill/>
        </p:spPr>
        <p:txBody>
          <a:bodyPr wrap="square" rtlCol="0">
            <a:spAutoFit/>
          </a:bodyPr>
          <a:lstStyle/>
          <a:p>
            <a:pPr algn="just" eaLnBrk="0" hangingPunct="0">
              <a:lnSpc>
                <a:spcPct val="150000"/>
              </a:lnSpc>
            </a:pPr>
            <a:r>
              <a:rPr lang="zh-CN" altLang="en-US" sz="1600" dirty="0" smtClean="0">
                <a:solidFill>
                  <a:schemeClr val="tx1">
                    <a:lumMod val="75000"/>
                    <a:lumOff val="25000"/>
                  </a:schemeClr>
                </a:solidFill>
                <a:latin typeface="微软雅黑" panose="020B0503020204020204" pitchFamily="34" charset="-122"/>
                <a:ea typeface="微软雅黑" panose="020B0503020204020204" pitchFamily="34" charset="-122"/>
              </a:rPr>
              <a:t>一种二阶段的检测算法：</a:t>
            </a:r>
            <a:r>
              <a:rPr lang="en-US" altLang="zh-CN" sz="1600" dirty="0" smtClean="0">
                <a:solidFill>
                  <a:schemeClr val="tx1">
                    <a:lumMod val="75000"/>
                    <a:lumOff val="25000"/>
                  </a:schemeClr>
                </a:solidFill>
                <a:latin typeface="微软雅黑" panose="020B0503020204020204" pitchFamily="34" charset="-122"/>
                <a:ea typeface="微软雅黑" panose="020B0503020204020204" pitchFamily="34" charset="-122"/>
              </a:rPr>
              <a:t>Faster R-CNN</a:t>
            </a:r>
            <a:endParaRPr lang="zh-CN" altLang="en-US" sz="1600" dirty="0" smtClean="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8430028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1"/>
          <p:cNvSpPr txBox="1">
            <a:spLocks/>
          </p:cNvSpPr>
          <p:nvPr/>
        </p:nvSpPr>
        <p:spPr>
          <a:xfrm>
            <a:off x="857880" y="200199"/>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b="1" dirty="0">
                <a:solidFill>
                  <a:srgbClr val="0070C0"/>
                </a:solidFill>
                <a:latin typeface="微软雅黑" panose="020B0503020204020204" pitchFamily="34" charset="-122"/>
                <a:ea typeface="微软雅黑" panose="020B0503020204020204" pitchFamily="34" charset="-122"/>
              </a:rPr>
              <a:t>概述</a:t>
            </a:r>
            <a:endParaRPr lang="en-GB" altLang="zh-CN" sz="1800" b="1" dirty="0">
              <a:solidFill>
                <a:srgbClr val="0070C0"/>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1043608" y="3507854"/>
            <a:ext cx="5184576" cy="415498"/>
          </a:xfrm>
          <a:prstGeom prst="rect">
            <a:avLst/>
          </a:prstGeom>
          <a:noFill/>
        </p:spPr>
        <p:txBody>
          <a:bodyPr wrap="square" rtlCol="0">
            <a:spAutoFit/>
          </a:bodyPr>
          <a:lstStyle/>
          <a:p>
            <a:pPr algn="just" eaLnBrk="0" hangingPunct="0">
              <a:lnSpc>
                <a:spcPct val="150000"/>
              </a:lnSpc>
            </a:pPr>
            <a:r>
              <a:rPr lang="en-US" altLang="zh-CN" sz="1400" smtClean="0">
                <a:solidFill>
                  <a:schemeClr val="tx1">
                    <a:lumMod val="75000"/>
                    <a:lumOff val="25000"/>
                  </a:schemeClr>
                </a:solidFill>
                <a:latin typeface="微软雅黑" panose="020B0503020204020204" pitchFamily="34" charset="-122"/>
                <a:ea typeface="微软雅黑" panose="020B0503020204020204" pitchFamily="34" charset="-122"/>
              </a:rPr>
              <a:t>a. </a:t>
            </a:r>
            <a:r>
              <a:rPr lang="zh-CN" altLang="en-US" sz="1400" smtClean="0">
                <a:solidFill>
                  <a:schemeClr val="tx1">
                    <a:lumMod val="75000"/>
                    <a:lumOff val="25000"/>
                  </a:schemeClr>
                </a:solidFill>
                <a:latin typeface="微软雅黑" panose="020B0503020204020204" pitchFamily="34" charset="-122"/>
                <a:ea typeface="微软雅黑" panose="020B0503020204020204" pitchFamily="34" charset="-122"/>
              </a:rPr>
              <a:t>基于</a:t>
            </a:r>
            <a:r>
              <a:rPr lang="en-US" altLang="zh-CN" sz="1400" dirty="0" smtClean="0">
                <a:solidFill>
                  <a:schemeClr val="tx1">
                    <a:lumMod val="75000"/>
                    <a:lumOff val="25000"/>
                  </a:schemeClr>
                </a:solidFill>
                <a:latin typeface="微软雅黑" panose="020B0503020204020204" pitchFamily="34" charset="-122"/>
                <a:ea typeface="微软雅黑" panose="020B0503020204020204" pitchFamily="34" charset="-122"/>
              </a:rPr>
              <a:t>Faster R-CNN</a:t>
            </a:r>
            <a:r>
              <a:rPr lang="zh-CN" altLang="en-US" sz="1400" dirty="0" smtClean="0">
                <a:solidFill>
                  <a:schemeClr val="tx1">
                    <a:lumMod val="75000"/>
                    <a:lumOff val="25000"/>
                  </a:schemeClr>
                </a:solidFill>
                <a:latin typeface="微软雅黑" panose="020B0503020204020204" pitchFamily="34" charset="-122"/>
                <a:ea typeface="微软雅黑" panose="020B0503020204020204" pitchFamily="34" charset="-122"/>
              </a:rPr>
              <a:t>的扩展，</a:t>
            </a:r>
            <a:r>
              <a:rPr lang="en-US" altLang="zh-CN" sz="1400" dirty="0" smtClean="0">
                <a:solidFill>
                  <a:schemeClr val="tx1">
                    <a:lumMod val="75000"/>
                    <a:lumOff val="25000"/>
                  </a:schemeClr>
                </a:solidFill>
                <a:latin typeface="微软雅黑" panose="020B0503020204020204" pitchFamily="34" charset="-122"/>
                <a:ea typeface="微软雅黑" panose="020B0503020204020204" pitchFamily="34" charset="-122"/>
              </a:rPr>
              <a:t>Mask R-CNN</a:t>
            </a:r>
            <a:endParaRPr lang="zh-CN" altLang="en-US" sz="1400" dirty="0" smtClean="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5" name="图片 4"/>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57880" y="1635646"/>
            <a:ext cx="4032448" cy="1770198"/>
          </a:xfrm>
          <a:prstGeom prst="rect">
            <a:avLst/>
          </a:prstGeom>
          <a:noFill/>
          <a:ln>
            <a:noFill/>
          </a:ln>
          <a:effectLst>
            <a:softEdge rad="63500"/>
          </a:effectLst>
        </p:spPr>
      </p:pic>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52120" y="1131590"/>
            <a:ext cx="3057539" cy="3066653"/>
          </a:xfrm>
          <a:prstGeom prst="rect">
            <a:avLst/>
          </a:prstGeom>
          <a:effectLst>
            <a:softEdge rad="31750"/>
          </a:effectLst>
        </p:spPr>
      </p:pic>
      <p:sp>
        <p:nvSpPr>
          <p:cNvPr id="7" name="文本框 6"/>
          <p:cNvSpPr txBox="1"/>
          <p:nvPr/>
        </p:nvSpPr>
        <p:spPr>
          <a:xfrm>
            <a:off x="6228184" y="4300253"/>
            <a:ext cx="5184576" cy="415498"/>
          </a:xfrm>
          <a:prstGeom prst="rect">
            <a:avLst/>
          </a:prstGeom>
          <a:noFill/>
        </p:spPr>
        <p:txBody>
          <a:bodyPr wrap="square" rtlCol="0">
            <a:spAutoFit/>
          </a:bodyPr>
          <a:lstStyle/>
          <a:p>
            <a:pPr algn="just" eaLnBrk="0" hangingPunct="0">
              <a:lnSpc>
                <a:spcPct val="150000"/>
              </a:lnSpc>
            </a:pPr>
            <a:r>
              <a:rPr lang="en-US" altLang="zh-CN" sz="1400">
                <a:solidFill>
                  <a:schemeClr val="tx1">
                    <a:lumMod val="75000"/>
                    <a:lumOff val="25000"/>
                  </a:schemeClr>
                </a:solidFill>
                <a:latin typeface="微软雅黑" panose="020B0503020204020204" pitchFamily="34" charset="-122"/>
                <a:ea typeface="微软雅黑" panose="020B0503020204020204" pitchFamily="34" charset="-122"/>
              </a:rPr>
              <a:t>b</a:t>
            </a:r>
            <a:r>
              <a:rPr lang="en-US" altLang="zh-CN" sz="1400" smtClean="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1400" smtClean="0">
                <a:solidFill>
                  <a:schemeClr val="tx1">
                    <a:lumMod val="75000"/>
                    <a:lumOff val="25000"/>
                  </a:schemeClr>
                </a:solidFill>
                <a:latin typeface="微软雅黑" panose="020B0503020204020204" pitchFamily="34" charset="-122"/>
                <a:ea typeface="微软雅黑" panose="020B0503020204020204" pitchFamily="34" charset="-122"/>
              </a:rPr>
              <a:t> </a:t>
            </a:r>
            <a:r>
              <a:rPr lang="en-US" altLang="zh-CN" sz="1400" smtClean="0">
                <a:solidFill>
                  <a:schemeClr val="tx1">
                    <a:lumMod val="75000"/>
                    <a:lumOff val="25000"/>
                  </a:schemeClr>
                </a:solidFill>
                <a:latin typeface="微软雅黑" panose="020B0503020204020204" pitchFamily="34" charset="-122"/>
                <a:ea typeface="微软雅黑" panose="020B0503020204020204" pitchFamily="34" charset="-122"/>
              </a:rPr>
              <a:t>Faster R-CNN</a:t>
            </a:r>
            <a:endParaRPr lang="zh-CN" altLang="en-US" sz="1400" dirty="0" smtClean="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 name="椭圆 2">
            <a:hlinkClick r:id="rId5" action="ppaction://hlinksldjump"/>
          </p:cNvPr>
          <p:cNvSpPr/>
          <p:nvPr/>
        </p:nvSpPr>
        <p:spPr>
          <a:xfrm>
            <a:off x="8709659" y="4817761"/>
            <a:ext cx="110813" cy="1302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Tree>
    <p:extLst>
      <p:ext uri="{BB962C8B-B14F-4D97-AF65-F5344CB8AC3E}">
        <p14:creationId xmlns:p14="http://schemas.microsoft.com/office/powerpoint/2010/main" val="37122275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组合 41"/>
          <p:cNvGrpSpPr/>
          <p:nvPr/>
        </p:nvGrpSpPr>
        <p:grpSpPr>
          <a:xfrm>
            <a:off x="-1" y="1651830"/>
            <a:ext cx="9144000" cy="1814777"/>
            <a:chOff x="170694" y="177982"/>
            <a:chExt cx="3936003" cy="781165"/>
          </a:xfrm>
        </p:grpSpPr>
        <p:sp>
          <p:nvSpPr>
            <p:cNvPr id="44" name="等腰三角形 43"/>
            <p:cNvSpPr/>
            <p:nvPr/>
          </p:nvSpPr>
          <p:spPr>
            <a:xfrm>
              <a:off x="1233863" y="177982"/>
              <a:ext cx="355284" cy="356514"/>
            </a:xfrm>
            <a:prstGeom prst="triangl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45" name="等腰三角形 44"/>
            <p:cNvSpPr/>
            <p:nvPr/>
          </p:nvSpPr>
          <p:spPr>
            <a:xfrm flipV="1">
              <a:off x="200258" y="602633"/>
              <a:ext cx="355284" cy="356514"/>
            </a:xfrm>
            <a:prstGeom prst="triangl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46" name="矩形 45"/>
            <p:cNvSpPr/>
            <p:nvPr/>
          </p:nvSpPr>
          <p:spPr>
            <a:xfrm>
              <a:off x="170694" y="261768"/>
              <a:ext cx="3936003" cy="61198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47" name="平行四边形 46"/>
            <p:cNvSpPr/>
            <p:nvPr/>
          </p:nvSpPr>
          <p:spPr>
            <a:xfrm>
              <a:off x="376965" y="178257"/>
              <a:ext cx="1036076" cy="779005"/>
            </a:xfrm>
            <a:prstGeom prst="parallelogram">
              <a:avLst>
                <a:gd name="adj" fmla="val 4820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48" name="文本框 6"/>
            <p:cNvSpPr txBox="1"/>
            <p:nvPr/>
          </p:nvSpPr>
          <p:spPr>
            <a:xfrm>
              <a:off x="650907" y="284178"/>
              <a:ext cx="569115" cy="559734"/>
            </a:xfrm>
            <a:prstGeom prst="rect">
              <a:avLst/>
            </a:prstGeom>
            <a:noFill/>
          </p:spPr>
          <p:txBody>
            <a:bodyPr wrap="square" lIns="68580" tIns="34290" rIns="68580" bIns="34290" rtlCol="0">
              <a:spAutoFit/>
            </a:bodyPr>
            <a:lstStyle/>
            <a:p>
              <a:r>
                <a:rPr lang="en-US" altLang="zh-CN" sz="8000" dirty="0" smtClean="0">
                  <a:solidFill>
                    <a:schemeClr val="bg1">
                      <a:lumMod val="95000"/>
                    </a:schemeClr>
                  </a:solidFill>
                  <a:latin typeface="Impact" panose="020B0806030902050204" pitchFamily="34" charset="0"/>
                </a:rPr>
                <a:t>02</a:t>
              </a:r>
              <a:endParaRPr lang="zh-CN" altLang="en-US" sz="8000" dirty="0">
                <a:solidFill>
                  <a:schemeClr val="bg1">
                    <a:lumMod val="95000"/>
                  </a:schemeClr>
                </a:solidFill>
                <a:latin typeface="Impact" panose="020B0806030902050204" pitchFamily="34" charset="0"/>
              </a:endParaRPr>
            </a:p>
          </p:txBody>
        </p:sp>
      </p:grpSp>
      <p:sp>
        <p:nvSpPr>
          <p:cNvPr id="49" name="TextBox 48"/>
          <p:cNvSpPr txBox="1"/>
          <p:nvPr/>
        </p:nvSpPr>
        <p:spPr>
          <a:xfrm>
            <a:off x="3289577" y="2039669"/>
            <a:ext cx="5050408" cy="623250"/>
          </a:xfrm>
          <a:prstGeom prst="rect">
            <a:avLst/>
          </a:prstGeom>
          <a:noFill/>
        </p:spPr>
        <p:txBody>
          <a:bodyPr wrap="square" lIns="68584" tIns="34291" rIns="68584" bIns="34291" rtlCol="0">
            <a:spAutoFit/>
          </a:bodyPr>
          <a:lstStyle/>
          <a:p>
            <a:r>
              <a:rPr lang="en-US" altLang="zh-CN" sz="3600" b="1" dirty="0">
                <a:solidFill>
                  <a:schemeClr val="tx1">
                    <a:lumMod val="75000"/>
                    <a:lumOff val="25000"/>
                  </a:schemeClr>
                </a:solidFill>
                <a:latin typeface="微软雅黑" panose="020B0503020204020204" pitchFamily="34" charset="-122"/>
                <a:ea typeface="微软雅黑" panose="020B0503020204020204" pitchFamily="34" charset="-122"/>
              </a:rPr>
              <a:t>Faster R-CNN</a:t>
            </a:r>
            <a:endParaRPr lang="en-GB" altLang="zh-CN" sz="36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50" name="TextBox 49"/>
          <p:cNvSpPr txBox="1"/>
          <p:nvPr/>
        </p:nvSpPr>
        <p:spPr>
          <a:xfrm>
            <a:off x="3387450" y="2650092"/>
            <a:ext cx="3075708" cy="315473"/>
          </a:xfrm>
          <a:prstGeom prst="rect">
            <a:avLst/>
          </a:prstGeom>
          <a:noFill/>
        </p:spPr>
        <p:txBody>
          <a:bodyPr wrap="square" lIns="68584" tIns="34291" rIns="68584" bIns="34291" rtlCol="0">
            <a:spAutoFit/>
          </a:bodyPr>
          <a:lstStyle/>
          <a:p>
            <a:pPr eaLnBrk="0" hangingPunct="0"/>
            <a:r>
              <a:rPr lang="en-US" altLang="zh-CN" sz="1600" smtClean="0">
                <a:solidFill>
                  <a:schemeClr val="tx1">
                    <a:lumMod val="75000"/>
                    <a:lumOff val="25000"/>
                  </a:schemeClr>
                </a:solidFill>
                <a:latin typeface="微软雅黑" pitchFamily="34" charset="-122"/>
                <a:ea typeface="微软雅黑" pitchFamily="34" charset="-122"/>
                <a:sym typeface="微软雅黑" pitchFamily="34" charset="-122"/>
              </a:rPr>
              <a:t>        RPN</a:t>
            </a:r>
            <a:r>
              <a:rPr lang="zh-CN" altLang="en-US" sz="1600" dirty="0" smtClean="0">
                <a:solidFill>
                  <a:schemeClr val="tx1">
                    <a:lumMod val="75000"/>
                    <a:lumOff val="25000"/>
                  </a:schemeClr>
                </a:solidFill>
                <a:latin typeface="微软雅黑" pitchFamily="34" charset="-122"/>
                <a:ea typeface="微软雅黑" pitchFamily="34" charset="-122"/>
                <a:sym typeface="微软雅黑" pitchFamily="34" charset="-122"/>
              </a:rPr>
              <a:t>，</a:t>
            </a:r>
            <a:r>
              <a:rPr lang="en-US" altLang="zh-CN" sz="1600" dirty="0" err="1" smtClean="0">
                <a:solidFill>
                  <a:schemeClr val="tx1">
                    <a:lumMod val="75000"/>
                    <a:lumOff val="25000"/>
                  </a:schemeClr>
                </a:solidFill>
                <a:latin typeface="微软雅黑" pitchFamily="34" charset="-122"/>
                <a:ea typeface="微软雅黑" pitchFamily="34" charset="-122"/>
                <a:sym typeface="微软雅黑" pitchFamily="34" charset="-122"/>
              </a:rPr>
              <a:t>RoI</a:t>
            </a:r>
            <a:r>
              <a:rPr lang="en-US" altLang="zh-CN" sz="1600" dirty="0" smtClean="0">
                <a:solidFill>
                  <a:schemeClr val="tx1">
                    <a:lumMod val="75000"/>
                    <a:lumOff val="25000"/>
                  </a:schemeClr>
                </a:solidFill>
                <a:latin typeface="微软雅黑" pitchFamily="34" charset="-122"/>
                <a:ea typeface="微软雅黑" pitchFamily="34" charset="-122"/>
                <a:sym typeface="微软雅黑" pitchFamily="34" charset="-122"/>
              </a:rPr>
              <a:t> Pooling</a:t>
            </a:r>
            <a:endParaRPr lang="zh-CN" altLang="en-US" sz="1600" dirty="0">
              <a:solidFill>
                <a:schemeClr val="tx1">
                  <a:lumMod val="75000"/>
                  <a:lumOff val="25000"/>
                </a:schemeClr>
              </a:solidFill>
              <a:latin typeface="微软雅黑" pitchFamily="34" charset="-122"/>
              <a:ea typeface="微软雅黑" pitchFamily="34" charset="-122"/>
              <a:sym typeface="微软雅黑" pitchFamily="34" charset="-122"/>
            </a:endParaRPr>
          </a:p>
        </p:txBody>
      </p:sp>
    </p:spTree>
    <p:extLst>
      <p:ext uri="{BB962C8B-B14F-4D97-AF65-F5344CB8AC3E}">
        <p14:creationId xmlns:p14="http://schemas.microsoft.com/office/powerpoint/2010/main" val="38367182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p:cNvSpPr txBox="1">
            <a:spLocks/>
          </p:cNvSpPr>
          <p:nvPr/>
        </p:nvSpPr>
        <p:spPr>
          <a:xfrm>
            <a:off x="857880" y="200199"/>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2400" b="1" dirty="0" smtClean="0">
                <a:solidFill>
                  <a:srgbClr val="0070C0"/>
                </a:solidFill>
                <a:latin typeface="微软雅黑" panose="020B0503020204020204" pitchFamily="34" charset="-122"/>
                <a:ea typeface="微软雅黑" panose="020B0503020204020204" pitchFamily="34" charset="-122"/>
              </a:rPr>
              <a:t>Faster R-CNN</a:t>
            </a:r>
            <a:endParaRPr lang="en-GB" altLang="zh-CN" sz="2400" b="1" dirty="0">
              <a:solidFill>
                <a:srgbClr val="0070C0"/>
              </a:solidFill>
              <a:latin typeface="微软雅黑" panose="020B0503020204020204" pitchFamily="34" charset="-122"/>
              <a:ea typeface="微软雅黑" panose="020B0503020204020204" pitchFamily="34" charset="-122"/>
            </a:endParaRPr>
          </a:p>
        </p:txBody>
      </p:sp>
      <p:sp>
        <p:nvSpPr>
          <p:cNvPr id="27" name="文本框 26"/>
          <p:cNvSpPr txBox="1"/>
          <p:nvPr/>
        </p:nvSpPr>
        <p:spPr>
          <a:xfrm>
            <a:off x="970285" y="733019"/>
            <a:ext cx="3241675" cy="400110"/>
          </a:xfrm>
          <a:prstGeom prst="rect">
            <a:avLst/>
          </a:prstGeom>
          <a:noFill/>
        </p:spPr>
        <p:txBody>
          <a:bodyPr wrap="square" rtlCol="0">
            <a:spAutoFit/>
          </a:bodyPr>
          <a:lstStyle/>
          <a:p>
            <a:r>
              <a:rPr lang="en-US" altLang="zh-CN" sz="2000" dirty="0" smtClean="0">
                <a:solidFill>
                  <a:schemeClr val="tx1">
                    <a:lumMod val="75000"/>
                    <a:lumOff val="25000"/>
                  </a:schemeClr>
                </a:solidFill>
                <a:latin typeface="微软雅黑" panose="020B0503020204020204" pitchFamily="34" charset="-122"/>
                <a:ea typeface="微软雅黑" panose="020B0503020204020204" pitchFamily="34" charset="-122"/>
              </a:rPr>
              <a:t>Faster R-CNN</a:t>
            </a:r>
            <a:r>
              <a:rPr lang="zh-CN" altLang="en-US" sz="2000" dirty="0" smtClean="0">
                <a:solidFill>
                  <a:schemeClr val="tx1">
                    <a:lumMod val="75000"/>
                    <a:lumOff val="25000"/>
                  </a:schemeClr>
                </a:solidFill>
                <a:latin typeface="微软雅黑" panose="020B0503020204020204" pitchFamily="34" charset="-122"/>
                <a:ea typeface="微软雅黑" panose="020B0503020204020204" pitchFamily="34" charset="-122"/>
              </a:rPr>
              <a:t>整体架构图</a:t>
            </a:r>
          </a:p>
        </p:txBody>
      </p:sp>
      <p:sp>
        <p:nvSpPr>
          <p:cNvPr id="29" name="矩形 28"/>
          <p:cNvSpPr/>
          <p:nvPr/>
        </p:nvSpPr>
        <p:spPr>
          <a:xfrm>
            <a:off x="857880" y="871087"/>
            <a:ext cx="120566" cy="12056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0" name="图片 2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57880" y="1409908"/>
            <a:ext cx="5507848" cy="2921412"/>
          </a:xfrm>
          <a:prstGeom prst="rect">
            <a:avLst/>
          </a:prstGeom>
          <a:effectLst>
            <a:softEdge rad="31750"/>
          </a:effectLst>
        </p:spPr>
      </p:pic>
      <p:sp>
        <p:nvSpPr>
          <p:cNvPr id="6" name="文本框 5"/>
          <p:cNvSpPr txBox="1"/>
          <p:nvPr/>
        </p:nvSpPr>
        <p:spPr>
          <a:xfrm>
            <a:off x="755576" y="4380243"/>
            <a:ext cx="4968552" cy="369332"/>
          </a:xfrm>
          <a:prstGeom prst="rect">
            <a:avLst/>
          </a:prstGeom>
          <a:noFill/>
        </p:spPr>
        <p:txBody>
          <a:bodyPr wrap="square" rtlCol="0">
            <a:spAutoFit/>
          </a:bodyPr>
          <a:lstStyle/>
          <a:p>
            <a:r>
              <a:rPr lang="en-US" altLang="zh-CN" smtClean="0"/>
              <a:t>13</a:t>
            </a:r>
            <a:r>
              <a:rPr lang="zh-CN" altLang="en-US" smtClean="0"/>
              <a:t>个</a:t>
            </a:r>
            <a:r>
              <a:rPr lang="en-US" altLang="zh-CN" smtClean="0"/>
              <a:t>conv</a:t>
            </a:r>
            <a:r>
              <a:rPr lang="zh-CN" altLang="en-US" smtClean="0"/>
              <a:t>层：</a:t>
            </a:r>
            <a:r>
              <a:rPr lang="en-US" altLang="zh-CN"/>
              <a:t>kernel_size=3,pad=1,stride=1</a:t>
            </a:r>
            <a:endParaRPr lang="en-US" altLang="zh-CN" dirty="0"/>
          </a:p>
        </p:txBody>
      </p:sp>
      <p:sp>
        <p:nvSpPr>
          <p:cNvPr id="7" name="文本框 6"/>
          <p:cNvSpPr txBox="1"/>
          <p:nvPr/>
        </p:nvSpPr>
        <p:spPr>
          <a:xfrm>
            <a:off x="6444208" y="1491630"/>
            <a:ext cx="2376264" cy="2308324"/>
          </a:xfrm>
          <a:prstGeom prst="rect">
            <a:avLst/>
          </a:prstGeom>
          <a:noFill/>
        </p:spPr>
        <p:txBody>
          <a:bodyPr wrap="square" rtlCol="0">
            <a:spAutoFit/>
          </a:bodyPr>
          <a:lstStyle/>
          <a:p>
            <a:r>
              <a:rPr lang="en-US" altLang="zh-CN" smtClean="0"/>
              <a:t>i.  Featrue extraction </a:t>
            </a:r>
          </a:p>
          <a:p>
            <a:r>
              <a:rPr lang="zh-CN" altLang="en-US" smtClean="0"/>
              <a:t>    提取特征</a:t>
            </a:r>
            <a:endParaRPr lang="en-US" altLang="zh-CN" smtClean="0"/>
          </a:p>
          <a:p>
            <a:endParaRPr lang="en-US" altLang="zh-CN" smtClean="0"/>
          </a:p>
          <a:p>
            <a:r>
              <a:rPr lang="en-US" altLang="zh-CN" smtClean="0"/>
              <a:t>ii.  RPN</a:t>
            </a:r>
          </a:p>
          <a:p>
            <a:r>
              <a:rPr lang="en-US" altLang="zh-CN" smtClean="0"/>
              <a:t>     </a:t>
            </a:r>
            <a:r>
              <a:rPr lang="zh-CN" altLang="en-US" smtClean="0"/>
              <a:t>提取</a:t>
            </a:r>
            <a:r>
              <a:rPr lang="en-US" altLang="zh-CN" smtClean="0"/>
              <a:t>RoI</a:t>
            </a:r>
            <a:r>
              <a:rPr lang="zh-CN" altLang="en-US" smtClean="0"/>
              <a:t>区域</a:t>
            </a:r>
            <a:endParaRPr lang="en-US" altLang="zh-CN" smtClean="0"/>
          </a:p>
          <a:p>
            <a:endParaRPr lang="en-US" altLang="zh-CN" smtClean="0"/>
          </a:p>
          <a:p>
            <a:r>
              <a:rPr lang="en-US" altLang="zh-CN" smtClean="0"/>
              <a:t>iii.  cls and reg</a:t>
            </a:r>
          </a:p>
          <a:p>
            <a:r>
              <a:rPr lang="en-US" altLang="zh-CN"/>
              <a:t> </a:t>
            </a:r>
            <a:r>
              <a:rPr lang="en-US" altLang="zh-CN" smtClean="0"/>
              <a:t>    </a:t>
            </a:r>
            <a:r>
              <a:rPr lang="zh-CN" altLang="en-US" smtClean="0"/>
              <a:t>分类和边框回归</a:t>
            </a:r>
            <a:endParaRPr lang="en-US" altLang="zh-CN" dirty="0"/>
          </a:p>
        </p:txBody>
      </p:sp>
    </p:spTree>
    <p:extLst>
      <p:ext uri="{BB962C8B-B14F-4D97-AF65-F5344CB8AC3E}">
        <p14:creationId xmlns:p14="http://schemas.microsoft.com/office/powerpoint/2010/main" val="9655362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p:cNvSpPr txBox="1">
            <a:spLocks/>
          </p:cNvSpPr>
          <p:nvPr/>
        </p:nvSpPr>
        <p:spPr>
          <a:xfrm>
            <a:off x="857880" y="200199"/>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2400" b="1" dirty="0">
                <a:solidFill>
                  <a:srgbClr val="0070C0"/>
                </a:solidFill>
                <a:latin typeface="微软雅黑" panose="020B0503020204020204" pitchFamily="34" charset="-122"/>
                <a:ea typeface="微软雅黑" panose="020B0503020204020204" pitchFamily="34" charset="-122"/>
              </a:rPr>
              <a:t>Faster R-CNN</a:t>
            </a:r>
            <a:endParaRPr lang="en-GB" altLang="zh-CN" sz="2400" b="1" dirty="0">
              <a:solidFill>
                <a:srgbClr val="0070C0"/>
              </a:solidFill>
              <a:latin typeface="微软雅黑" panose="020B0503020204020204" pitchFamily="34" charset="-122"/>
              <a:ea typeface="微软雅黑" panose="020B0503020204020204" pitchFamily="34" charset="-122"/>
            </a:endParaRPr>
          </a:p>
        </p:txBody>
      </p:sp>
      <p:sp>
        <p:nvSpPr>
          <p:cNvPr id="27" name="文本框 26"/>
          <p:cNvSpPr txBox="1"/>
          <p:nvPr/>
        </p:nvSpPr>
        <p:spPr>
          <a:xfrm>
            <a:off x="970285" y="733019"/>
            <a:ext cx="3241675" cy="400110"/>
          </a:xfrm>
          <a:prstGeom prst="rect">
            <a:avLst/>
          </a:prstGeom>
          <a:noFill/>
        </p:spPr>
        <p:txBody>
          <a:bodyPr wrap="square" rtlCol="0">
            <a:spAutoFit/>
          </a:bodyPr>
          <a:lstStyle/>
          <a:p>
            <a:r>
              <a:rPr lang="en-US" altLang="zh-CN" sz="2000" dirty="0" smtClean="0">
                <a:solidFill>
                  <a:schemeClr val="tx1">
                    <a:lumMod val="75000"/>
                    <a:lumOff val="25000"/>
                  </a:schemeClr>
                </a:solidFill>
                <a:latin typeface="微软雅黑" panose="020B0503020204020204" pitchFamily="34" charset="-122"/>
                <a:ea typeface="微软雅黑" panose="020B0503020204020204" pitchFamily="34" charset="-122"/>
              </a:rPr>
              <a:t>RPN</a:t>
            </a:r>
            <a:r>
              <a:rPr lang="zh-CN" altLang="en-US" sz="2000" dirty="0" smtClean="0">
                <a:solidFill>
                  <a:schemeClr val="tx1">
                    <a:lumMod val="75000"/>
                    <a:lumOff val="25000"/>
                  </a:schemeClr>
                </a:solidFill>
                <a:latin typeface="微软雅黑" panose="020B0503020204020204" pitchFamily="34" charset="-122"/>
                <a:ea typeface="微软雅黑" panose="020B0503020204020204" pitchFamily="34" charset="-122"/>
              </a:rPr>
              <a:t>结构细节</a:t>
            </a:r>
          </a:p>
        </p:txBody>
      </p:sp>
      <p:sp>
        <p:nvSpPr>
          <p:cNvPr id="29" name="矩形 28"/>
          <p:cNvSpPr/>
          <p:nvPr/>
        </p:nvSpPr>
        <p:spPr>
          <a:xfrm>
            <a:off x="857880" y="871087"/>
            <a:ext cx="120566" cy="12056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0" name="图片 2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1578" y="1347614"/>
            <a:ext cx="4763394" cy="2782029"/>
          </a:xfrm>
          <a:prstGeom prst="rect">
            <a:avLst/>
          </a:prstGeom>
          <a:effectLst>
            <a:softEdge rad="31750"/>
          </a:effectLst>
        </p:spPr>
      </p:pic>
      <p:sp>
        <p:nvSpPr>
          <p:cNvPr id="6" name="文本框 5"/>
          <p:cNvSpPr txBox="1"/>
          <p:nvPr/>
        </p:nvSpPr>
        <p:spPr>
          <a:xfrm>
            <a:off x="6012160" y="1635646"/>
            <a:ext cx="2966802" cy="1754326"/>
          </a:xfrm>
          <a:prstGeom prst="rect">
            <a:avLst/>
          </a:prstGeom>
          <a:noFill/>
        </p:spPr>
        <p:txBody>
          <a:bodyPr wrap="square" rtlCol="0">
            <a:spAutoFit/>
          </a:bodyPr>
          <a:lstStyle/>
          <a:p>
            <a:pPr algn="just" eaLnBrk="0" hangingPunct="0">
              <a:lnSpc>
                <a:spcPct val="150000"/>
              </a:lnSpc>
            </a:pPr>
            <a:r>
              <a:rPr lang="zh-CN" altLang="en-US" smtClean="0"/>
              <a:t>     以</a:t>
            </a:r>
            <a:r>
              <a:rPr lang="zh-CN" altLang="en-US"/>
              <a:t>滑动窗的中心为采样点</a:t>
            </a:r>
            <a:r>
              <a:rPr lang="zh-CN" altLang="en-US" smtClean="0"/>
              <a:t>，采用</a:t>
            </a:r>
            <a:r>
              <a:rPr lang="zh-CN" altLang="en-US"/>
              <a:t>不同</a:t>
            </a:r>
            <a:r>
              <a:rPr lang="zh-CN" altLang="en-US" smtClean="0"/>
              <a:t>的规模和比例生成</a:t>
            </a:r>
            <a:r>
              <a:rPr lang="zh-CN" altLang="en-US"/>
              <a:t>不同大小共 </a:t>
            </a:r>
            <a:r>
              <a:rPr lang="en-US" altLang="zh-CN"/>
              <a:t>k </a:t>
            </a:r>
            <a:r>
              <a:rPr lang="zh-CN" altLang="en-US"/>
              <a:t>个 </a:t>
            </a:r>
            <a:r>
              <a:rPr lang="en-US" altLang="zh-CN"/>
              <a:t>anchor </a:t>
            </a:r>
            <a:r>
              <a:rPr lang="zh-CN" altLang="en-US"/>
              <a:t>窗口。</a:t>
            </a:r>
            <a:endParaRPr lang="en-US" altLang="zh-CN" sz="3200" smtClean="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5749898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p:cNvSpPr txBox="1">
            <a:spLocks/>
          </p:cNvSpPr>
          <p:nvPr/>
        </p:nvSpPr>
        <p:spPr>
          <a:xfrm>
            <a:off x="857880" y="200199"/>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2400" b="1" dirty="0">
                <a:solidFill>
                  <a:srgbClr val="0070C0"/>
                </a:solidFill>
                <a:latin typeface="微软雅黑" panose="020B0503020204020204" pitchFamily="34" charset="-122"/>
                <a:ea typeface="微软雅黑" panose="020B0503020204020204" pitchFamily="34" charset="-122"/>
              </a:rPr>
              <a:t>Faster R-CNN</a:t>
            </a:r>
            <a:endParaRPr lang="en-GB" altLang="zh-CN" sz="2400" b="1" dirty="0">
              <a:solidFill>
                <a:srgbClr val="0070C0"/>
              </a:solidFill>
              <a:latin typeface="微软雅黑" panose="020B0503020204020204" pitchFamily="34" charset="-122"/>
              <a:ea typeface="微软雅黑" panose="020B0503020204020204" pitchFamily="34" charset="-122"/>
            </a:endParaRPr>
          </a:p>
        </p:txBody>
      </p:sp>
      <p:sp>
        <p:nvSpPr>
          <p:cNvPr id="27" name="文本框 26"/>
          <p:cNvSpPr txBox="1"/>
          <p:nvPr/>
        </p:nvSpPr>
        <p:spPr>
          <a:xfrm>
            <a:off x="970285" y="733019"/>
            <a:ext cx="3241675" cy="400110"/>
          </a:xfrm>
          <a:prstGeom prst="rect">
            <a:avLst/>
          </a:prstGeom>
          <a:noFill/>
        </p:spPr>
        <p:txBody>
          <a:bodyPr wrap="square" rtlCol="0">
            <a:spAutoFit/>
          </a:bodyPr>
          <a:lstStyle/>
          <a:p>
            <a:r>
              <a:rPr lang="zh-CN" altLang="en-US" sz="2000" smtClean="0">
                <a:solidFill>
                  <a:schemeClr val="tx1">
                    <a:lumMod val="75000"/>
                    <a:lumOff val="25000"/>
                  </a:schemeClr>
                </a:solidFill>
                <a:latin typeface="微软雅黑" panose="020B0503020204020204" pitchFamily="34" charset="-122"/>
                <a:ea typeface="微软雅黑" panose="020B0503020204020204" pitchFamily="34" charset="-122"/>
              </a:rPr>
              <a:t>损失函数</a:t>
            </a:r>
            <a:r>
              <a:rPr lang="en-US" altLang="zh-CN" sz="2000" smtClean="0">
                <a:solidFill>
                  <a:schemeClr val="tx1">
                    <a:lumMod val="75000"/>
                    <a:lumOff val="25000"/>
                  </a:schemeClr>
                </a:solidFill>
                <a:latin typeface="微软雅黑" panose="020B0503020204020204" pitchFamily="34" charset="-122"/>
                <a:ea typeface="微软雅黑" panose="020B0503020204020204" pitchFamily="34" charset="-122"/>
              </a:rPr>
              <a:t>(RPN)</a:t>
            </a:r>
            <a:endParaRPr lang="zh-CN" altLang="en-US" sz="2000" dirty="0" smtClean="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9" name="矩形 28"/>
          <p:cNvSpPr/>
          <p:nvPr/>
        </p:nvSpPr>
        <p:spPr>
          <a:xfrm>
            <a:off x="857880" y="871087"/>
            <a:ext cx="120566" cy="12056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11760" y="1433380"/>
            <a:ext cx="4488257" cy="1553509"/>
          </a:xfrm>
          <a:prstGeom prst="rect">
            <a:avLst/>
          </a:prstGeom>
          <a:effectLst>
            <a:softEdge rad="31750"/>
          </a:effectLst>
        </p:spPr>
      </p:pic>
      <p:sp>
        <p:nvSpPr>
          <p:cNvPr id="6" name="文本框 5"/>
          <p:cNvSpPr txBox="1"/>
          <p:nvPr/>
        </p:nvSpPr>
        <p:spPr>
          <a:xfrm>
            <a:off x="2411760" y="3280683"/>
            <a:ext cx="5184576" cy="2123658"/>
          </a:xfrm>
          <a:prstGeom prst="rect">
            <a:avLst/>
          </a:prstGeom>
          <a:noFill/>
        </p:spPr>
        <p:txBody>
          <a:bodyPr wrap="square" rtlCol="0">
            <a:spAutoFit/>
          </a:bodyPr>
          <a:lstStyle/>
          <a:p>
            <a:pPr algn="just" eaLnBrk="0" hangingPunct="0">
              <a:lnSpc>
                <a:spcPct val="150000"/>
              </a:lnSpc>
            </a:pPr>
            <a:r>
              <a:rPr lang="en-US" altLang="zh-CN" sz="1050" smtClean="0">
                <a:solidFill>
                  <a:schemeClr val="tx1">
                    <a:lumMod val="75000"/>
                    <a:lumOff val="25000"/>
                  </a:schemeClr>
                </a:solidFill>
                <a:latin typeface="微软雅黑" panose="020B0503020204020204" pitchFamily="34" charset="-122"/>
                <a:ea typeface="微软雅黑" panose="020B0503020204020204" pitchFamily="34" charset="-122"/>
              </a:rPr>
              <a:t>     </a:t>
            </a:r>
            <a:r>
              <a:rPr lang="en-US" altLang="zh-CN" sz="1400" smtClean="0">
                <a:solidFill>
                  <a:schemeClr val="tx1">
                    <a:lumMod val="75000"/>
                    <a:lumOff val="25000"/>
                  </a:schemeClr>
                </a:solidFill>
                <a:latin typeface="微软雅黑" panose="020B0503020204020204" pitchFamily="34" charset="-122"/>
                <a:ea typeface="微软雅黑" panose="020B0503020204020204" pitchFamily="34" charset="-122"/>
              </a:rPr>
              <a:t>i</a:t>
            </a:r>
            <a:r>
              <a:rPr lang="zh-CN" altLang="en-US" sz="1400" smtClean="0">
                <a:solidFill>
                  <a:schemeClr val="tx1">
                    <a:lumMod val="75000"/>
                    <a:lumOff val="25000"/>
                  </a:schemeClr>
                </a:solidFill>
                <a:latin typeface="微软雅黑" panose="020B0503020204020204" pitchFamily="34" charset="-122"/>
                <a:ea typeface="微软雅黑" panose="020B0503020204020204" pitchFamily="34" charset="-122"/>
              </a:rPr>
              <a:t>：</a:t>
            </a:r>
            <a:r>
              <a:rPr lang="en-US" altLang="zh-CN" sz="1400" smtClean="0">
                <a:solidFill>
                  <a:schemeClr val="tx1">
                    <a:lumMod val="75000"/>
                    <a:lumOff val="25000"/>
                  </a:schemeClr>
                </a:solidFill>
                <a:latin typeface="微软雅黑" panose="020B0503020204020204" pitchFamily="34" charset="-122"/>
                <a:ea typeface="微软雅黑" panose="020B0503020204020204" pitchFamily="34" charset="-122"/>
              </a:rPr>
              <a:t>mini batch</a:t>
            </a:r>
            <a:r>
              <a:rPr lang="zh-CN" altLang="en-US" sz="1400" smtClean="0">
                <a:solidFill>
                  <a:schemeClr val="tx1">
                    <a:lumMod val="75000"/>
                    <a:lumOff val="25000"/>
                  </a:schemeClr>
                </a:solidFill>
                <a:latin typeface="微软雅黑" panose="020B0503020204020204" pitchFamily="34" charset="-122"/>
                <a:ea typeface="微软雅黑" panose="020B0503020204020204" pitchFamily="34" charset="-122"/>
              </a:rPr>
              <a:t>中</a:t>
            </a:r>
            <a:r>
              <a:rPr lang="zh-CN" altLang="en-US" sz="1400">
                <a:solidFill>
                  <a:schemeClr val="tx1">
                    <a:lumMod val="75000"/>
                    <a:lumOff val="25000"/>
                  </a:schemeClr>
                </a:solidFill>
                <a:latin typeface="微软雅黑" panose="020B0503020204020204" pitchFamily="34" charset="-122"/>
                <a:ea typeface="微软雅黑" panose="020B0503020204020204" pitchFamily="34" charset="-122"/>
              </a:rPr>
              <a:t>的锚点的索引</a:t>
            </a:r>
            <a:endParaRPr lang="en-US" altLang="zh-CN" sz="1400" smtClean="0">
              <a:solidFill>
                <a:schemeClr val="tx1">
                  <a:lumMod val="75000"/>
                  <a:lumOff val="25000"/>
                </a:schemeClr>
              </a:solidFill>
              <a:latin typeface="微软雅黑" panose="020B0503020204020204" pitchFamily="34" charset="-122"/>
              <a:ea typeface="微软雅黑" panose="020B0503020204020204" pitchFamily="34" charset="-122"/>
            </a:endParaRPr>
          </a:p>
          <a:p>
            <a:pPr algn="just" eaLnBrk="0" hangingPunct="0">
              <a:lnSpc>
                <a:spcPct val="150000"/>
              </a:lnSpc>
            </a:pPr>
            <a:r>
              <a:rPr lang="en-US" altLang="zh-CN" sz="1400" smtClean="0">
                <a:solidFill>
                  <a:schemeClr val="tx1">
                    <a:lumMod val="75000"/>
                    <a:lumOff val="25000"/>
                  </a:schemeClr>
                </a:solidFill>
                <a:latin typeface="微软雅黑" panose="020B0503020204020204" pitchFamily="34" charset="-122"/>
                <a:ea typeface="微软雅黑" panose="020B0503020204020204" pitchFamily="34" charset="-122"/>
              </a:rPr>
              <a:t> pi</a:t>
            </a:r>
            <a:r>
              <a:rPr lang="zh-CN" altLang="en-US" sz="1400" smtClean="0">
                <a:solidFill>
                  <a:schemeClr val="tx1">
                    <a:lumMod val="75000"/>
                    <a:lumOff val="25000"/>
                  </a:schemeClr>
                </a:solidFill>
                <a:latin typeface="微软雅黑" panose="020B0503020204020204" pitchFamily="34" charset="-122"/>
                <a:ea typeface="微软雅黑" panose="020B0503020204020204" pitchFamily="34" charset="-122"/>
              </a:rPr>
              <a:t>：</a:t>
            </a:r>
            <a:r>
              <a:rPr lang="en-US" altLang="zh-CN" sz="1400">
                <a:solidFill>
                  <a:schemeClr val="tx1">
                    <a:lumMod val="75000"/>
                    <a:lumOff val="25000"/>
                  </a:schemeClr>
                </a:solidFill>
                <a:latin typeface="微软雅黑" panose="020B0503020204020204" pitchFamily="34" charset="-122"/>
                <a:ea typeface="微软雅黑" panose="020B0503020204020204" pitchFamily="34" charset="-122"/>
              </a:rPr>
              <a:t>pi</a:t>
            </a:r>
            <a:r>
              <a:rPr lang="zh-CN" altLang="en-US" sz="1400">
                <a:solidFill>
                  <a:schemeClr val="tx1">
                    <a:lumMod val="75000"/>
                    <a:lumOff val="25000"/>
                  </a:schemeClr>
                </a:solidFill>
                <a:latin typeface="微软雅黑" panose="020B0503020204020204" pitchFamily="34" charset="-122"/>
                <a:ea typeface="微软雅黑" panose="020B0503020204020204" pitchFamily="34" charset="-122"/>
              </a:rPr>
              <a:t>是锚点</a:t>
            </a:r>
            <a:r>
              <a:rPr lang="en-US" altLang="zh-CN" sz="1400">
                <a:solidFill>
                  <a:schemeClr val="tx1">
                    <a:lumMod val="75000"/>
                    <a:lumOff val="25000"/>
                  </a:schemeClr>
                </a:solidFill>
                <a:latin typeface="微软雅黑" panose="020B0503020204020204" pitchFamily="34" charset="-122"/>
                <a:ea typeface="微软雅黑" panose="020B0503020204020204" pitchFamily="34" charset="-122"/>
              </a:rPr>
              <a:t>i</a:t>
            </a:r>
            <a:r>
              <a:rPr lang="zh-CN" altLang="en-US" sz="1400">
                <a:solidFill>
                  <a:schemeClr val="tx1">
                    <a:lumMod val="75000"/>
                    <a:lumOff val="25000"/>
                  </a:schemeClr>
                </a:solidFill>
                <a:latin typeface="微软雅黑" panose="020B0503020204020204" pitchFamily="34" charset="-122"/>
                <a:ea typeface="微软雅黑" panose="020B0503020204020204" pitchFamily="34" charset="-122"/>
              </a:rPr>
              <a:t>作为对象的预测概率</a:t>
            </a:r>
            <a:endParaRPr lang="en-US" altLang="zh-CN" sz="1400" smtClean="0">
              <a:solidFill>
                <a:schemeClr val="tx1">
                  <a:lumMod val="75000"/>
                  <a:lumOff val="25000"/>
                </a:schemeClr>
              </a:solidFill>
              <a:latin typeface="微软雅黑" panose="020B0503020204020204" pitchFamily="34" charset="-122"/>
              <a:ea typeface="微软雅黑" panose="020B0503020204020204" pitchFamily="34" charset="-122"/>
            </a:endParaRPr>
          </a:p>
          <a:p>
            <a:pPr algn="just" eaLnBrk="0" hangingPunct="0">
              <a:lnSpc>
                <a:spcPct val="150000"/>
              </a:lnSpc>
            </a:pPr>
            <a:r>
              <a:rPr lang="en-US" altLang="zh-CN" sz="1400" smtClean="0">
                <a:solidFill>
                  <a:schemeClr val="tx1">
                    <a:lumMod val="75000"/>
                    <a:lumOff val="25000"/>
                  </a:schemeClr>
                </a:solidFill>
                <a:latin typeface="微软雅黑" panose="020B0503020204020204" pitchFamily="34" charset="-122"/>
                <a:ea typeface="微软雅黑" panose="020B0503020204020204" pitchFamily="34" charset="-122"/>
              </a:rPr>
              <a:t>p*i</a:t>
            </a:r>
            <a:r>
              <a:rPr lang="zh-CN" altLang="en-US" sz="1400" smtClean="0">
                <a:solidFill>
                  <a:schemeClr val="tx1">
                    <a:lumMod val="75000"/>
                    <a:lumOff val="25000"/>
                  </a:schemeClr>
                </a:solidFill>
                <a:latin typeface="微软雅黑" panose="020B0503020204020204" pitchFamily="34" charset="-122"/>
                <a:ea typeface="微软雅黑" panose="020B0503020204020204" pitchFamily="34" charset="-122"/>
              </a:rPr>
              <a:t>：</a:t>
            </a:r>
            <a:r>
              <a:rPr lang="en-US" altLang="zh-CN" sz="1400" smtClean="0">
                <a:solidFill>
                  <a:schemeClr val="tx1">
                    <a:lumMod val="75000"/>
                    <a:lumOff val="25000"/>
                  </a:schemeClr>
                </a:solidFill>
                <a:latin typeface="微软雅黑" panose="020B0503020204020204" pitchFamily="34" charset="-122"/>
                <a:ea typeface="微软雅黑" panose="020B0503020204020204" pitchFamily="34" charset="-122"/>
              </a:rPr>
              <a:t>pi is true anchor </a:t>
            </a:r>
            <a:r>
              <a:rPr lang="zh-CN" altLang="en-US" sz="1400" smtClean="0">
                <a:solidFill>
                  <a:schemeClr val="tx1">
                    <a:lumMod val="75000"/>
                    <a:lumOff val="25000"/>
                  </a:schemeClr>
                </a:solidFill>
                <a:latin typeface="微软雅黑" panose="020B0503020204020204" pitchFamily="34" charset="-122"/>
                <a:ea typeface="微软雅黑" panose="020B0503020204020204" pitchFamily="34" charset="-122"/>
              </a:rPr>
              <a:t>？</a:t>
            </a:r>
            <a:r>
              <a:rPr lang="en-US" altLang="zh-CN" sz="1400" smtClean="0">
                <a:solidFill>
                  <a:schemeClr val="tx1">
                    <a:lumMod val="75000"/>
                    <a:lumOff val="25000"/>
                  </a:schemeClr>
                </a:solidFill>
                <a:latin typeface="微软雅黑" panose="020B0503020204020204" pitchFamily="34" charset="-122"/>
                <a:ea typeface="微软雅黑" panose="020B0503020204020204" pitchFamily="34" charset="-122"/>
              </a:rPr>
              <a:t>1</a:t>
            </a:r>
            <a:r>
              <a:rPr lang="zh-CN" altLang="en-US" sz="1400" smtClean="0">
                <a:solidFill>
                  <a:schemeClr val="tx1">
                    <a:lumMod val="75000"/>
                    <a:lumOff val="25000"/>
                  </a:schemeClr>
                </a:solidFill>
                <a:latin typeface="微软雅黑" panose="020B0503020204020204" pitchFamily="34" charset="-122"/>
                <a:ea typeface="微软雅黑" panose="020B0503020204020204" pitchFamily="34" charset="-122"/>
              </a:rPr>
              <a:t>：</a:t>
            </a:r>
            <a:r>
              <a:rPr lang="en-US" altLang="zh-CN" sz="1400" smtClean="0">
                <a:solidFill>
                  <a:schemeClr val="tx1">
                    <a:lumMod val="75000"/>
                    <a:lumOff val="25000"/>
                  </a:schemeClr>
                </a:solidFill>
                <a:latin typeface="微软雅黑" panose="020B0503020204020204" pitchFamily="34" charset="-122"/>
                <a:ea typeface="微软雅黑" panose="020B0503020204020204" pitchFamily="34" charset="-122"/>
              </a:rPr>
              <a:t>0</a:t>
            </a:r>
          </a:p>
          <a:p>
            <a:pPr algn="just" eaLnBrk="0" hangingPunct="0">
              <a:lnSpc>
                <a:spcPct val="150000"/>
              </a:lnSpc>
            </a:pPr>
            <a:r>
              <a:rPr lang="en-US" altLang="zh-CN" sz="1400" smtClean="0">
                <a:solidFill>
                  <a:schemeClr val="tx1">
                    <a:lumMod val="75000"/>
                    <a:lumOff val="25000"/>
                  </a:schemeClr>
                </a:solidFill>
                <a:latin typeface="微软雅黑" panose="020B0503020204020204" pitchFamily="34" charset="-122"/>
                <a:ea typeface="微软雅黑" panose="020B0503020204020204" pitchFamily="34" charset="-122"/>
              </a:rPr>
              <a:t>  ti</a:t>
            </a:r>
            <a:r>
              <a:rPr lang="zh-CN" altLang="en-US" sz="1400" smtClean="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1400">
                <a:solidFill>
                  <a:schemeClr val="tx1">
                    <a:lumMod val="75000"/>
                    <a:lumOff val="25000"/>
                  </a:schemeClr>
                </a:solidFill>
                <a:latin typeface="微软雅黑" panose="020B0503020204020204" pitchFamily="34" charset="-122"/>
                <a:ea typeface="微软雅黑" panose="020B0503020204020204" pitchFamily="34" charset="-122"/>
              </a:rPr>
              <a:t>预测边界框的</a:t>
            </a:r>
            <a:r>
              <a:rPr lang="en-US" altLang="zh-CN" sz="1400">
                <a:solidFill>
                  <a:schemeClr val="tx1">
                    <a:lumMod val="75000"/>
                    <a:lumOff val="25000"/>
                  </a:schemeClr>
                </a:solidFill>
                <a:latin typeface="微软雅黑" panose="020B0503020204020204" pitchFamily="34" charset="-122"/>
                <a:ea typeface="微软雅黑" panose="020B0503020204020204" pitchFamily="34" charset="-122"/>
              </a:rPr>
              <a:t>4</a:t>
            </a:r>
            <a:r>
              <a:rPr lang="zh-CN" altLang="en-US" sz="1400">
                <a:solidFill>
                  <a:schemeClr val="tx1">
                    <a:lumMod val="75000"/>
                    <a:lumOff val="25000"/>
                  </a:schemeClr>
                </a:solidFill>
                <a:latin typeface="微软雅黑" panose="020B0503020204020204" pitchFamily="34" charset="-122"/>
                <a:ea typeface="微软雅黑" panose="020B0503020204020204" pitchFamily="34" charset="-122"/>
              </a:rPr>
              <a:t>个参数化坐标的向量</a:t>
            </a:r>
            <a:endParaRPr lang="en-US" altLang="zh-CN" sz="1400" smtClean="0">
              <a:solidFill>
                <a:schemeClr val="tx1">
                  <a:lumMod val="75000"/>
                  <a:lumOff val="25000"/>
                </a:schemeClr>
              </a:solidFill>
              <a:latin typeface="微软雅黑" panose="020B0503020204020204" pitchFamily="34" charset="-122"/>
              <a:ea typeface="微软雅黑" panose="020B0503020204020204" pitchFamily="34" charset="-122"/>
            </a:endParaRPr>
          </a:p>
          <a:p>
            <a:pPr algn="just" eaLnBrk="0" hangingPunct="0">
              <a:lnSpc>
                <a:spcPct val="150000"/>
              </a:lnSpc>
            </a:pPr>
            <a:r>
              <a:rPr lang="en-US" altLang="zh-CN" sz="1400" smtClean="0">
                <a:solidFill>
                  <a:schemeClr val="tx1">
                    <a:lumMod val="75000"/>
                    <a:lumOff val="25000"/>
                  </a:schemeClr>
                </a:solidFill>
                <a:latin typeface="微软雅黑" panose="020B0503020204020204" pitchFamily="34" charset="-122"/>
                <a:ea typeface="微软雅黑" panose="020B0503020204020204" pitchFamily="34" charset="-122"/>
              </a:rPr>
              <a:t> t*i</a:t>
            </a:r>
            <a:r>
              <a:rPr lang="zh-CN" altLang="en-US" sz="1400" smtClean="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1400">
                <a:solidFill>
                  <a:schemeClr val="tx1">
                    <a:lumMod val="75000"/>
                    <a:lumOff val="25000"/>
                  </a:schemeClr>
                </a:solidFill>
                <a:latin typeface="微软雅黑" panose="020B0503020204020204" pitchFamily="34" charset="-122"/>
                <a:ea typeface="微软雅黑" panose="020B0503020204020204" pitchFamily="34" charset="-122"/>
              </a:rPr>
              <a:t>与正锚关联的地面真值框的参数化坐标</a:t>
            </a:r>
            <a:endParaRPr lang="en-US" altLang="zh-CN" sz="1400" smtClean="0">
              <a:solidFill>
                <a:schemeClr val="tx1">
                  <a:lumMod val="75000"/>
                  <a:lumOff val="25000"/>
                </a:schemeClr>
              </a:solidFill>
              <a:latin typeface="微软雅黑" panose="020B0503020204020204" pitchFamily="34" charset="-122"/>
              <a:ea typeface="微软雅黑" panose="020B0503020204020204" pitchFamily="34" charset="-122"/>
            </a:endParaRPr>
          </a:p>
          <a:p>
            <a:pPr algn="just" eaLnBrk="0" hangingPunct="0">
              <a:lnSpc>
                <a:spcPct val="150000"/>
              </a:lnSpc>
            </a:pPr>
            <a:endParaRPr lang="en-US" altLang="zh-CN" smtClean="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46004374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Write Your Title Here"/>
</p:tagLst>
</file>

<file path=ppt/theme/theme1.xml><?xml version="1.0" encoding="utf-8"?>
<a:theme xmlns:a="http://schemas.openxmlformats.org/drawingml/2006/main" name="Office 主题">
  <a:themeElements>
    <a:clrScheme name="自定义 237">
      <a:dk1>
        <a:sysClr val="windowText" lastClr="000000"/>
      </a:dk1>
      <a:lt1>
        <a:sysClr val="window" lastClr="FFFFFF"/>
      </a:lt1>
      <a:dk2>
        <a:srgbClr val="1F497D"/>
      </a:dk2>
      <a:lt2>
        <a:srgbClr val="EEECE1"/>
      </a:lt2>
      <a:accent1>
        <a:srgbClr val="005DA2"/>
      </a:accent1>
      <a:accent2>
        <a:srgbClr val="C4C7CB"/>
      </a:accent2>
      <a:accent3>
        <a:srgbClr val="7F7F7F"/>
      </a:accent3>
      <a:accent4>
        <a:srgbClr val="7F7F7F"/>
      </a:accent4>
      <a:accent5>
        <a:srgbClr val="7F7F7F"/>
      </a:accent5>
      <a:accent6>
        <a:srgbClr val="7F7F7F"/>
      </a:accent6>
      <a:hlink>
        <a:srgbClr val="17365D"/>
      </a:hlink>
      <a:folHlink>
        <a:srgbClr val="548DD4"/>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rtlCol="0">
        <a:spAutoFit/>
      </a:bodyPr>
      <a:lstStyle>
        <a:defPPr>
          <a:defRPr sz="1200" dirty="0" smtClean="0">
            <a:solidFill>
              <a:schemeClr val="tx1">
                <a:lumMod val="75000"/>
                <a:lumOff val="25000"/>
              </a:schemeClr>
            </a:solidFill>
            <a:latin typeface="微软雅黑" panose="020B0503020204020204" pitchFamily="34" charset="-122"/>
            <a:ea typeface="微软雅黑" panose="020B0503020204020204" pitchFamily="34" charset="-122"/>
          </a:defRPr>
        </a:defPPr>
      </a:lstStyle>
    </a:txDef>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5696</TotalTime>
  <Words>1972</Words>
  <Application>Microsoft Office PowerPoint</Application>
  <PresentationFormat>全屏显示(16:9)</PresentationFormat>
  <Paragraphs>227</Paragraphs>
  <Slides>23</Slides>
  <Notes>23</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23</vt:i4>
      </vt:variant>
    </vt:vector>
  </HeadingPairs>
  <TitlesOfParts>
    <vt:vector size="32" baseType="lpstr">
      <vt:lpstr>Open Sans Light</vt:lpstr>
      <vt:lpstr>宋体</vt:lpstr>
      <vt:lpstr>微软雅黑</vt:lpstr>
      <vt:lpstr>微软雅黑 Light</vt:lpstr>
      <vt:lpstr>Arial</vt:lpstr>
      <vt:lpstr>Calibri</vt:lpstr>
      <vt:lpstr>Impact</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Write Your Title Here</dc:title>
  <dc:creator>常董</dc:creator>
  <cp:lastModifiedBy>Wang ls</cp:lastModifiedBy>
  <cp:revision>487</cp:revision>
  <dcterms:created xsi:type="dcterms:W3CDTF">2015-12-11T17:46:17Z</dcterms:created>
  <dcterms:modified xsi:type="dcterms:W3CDTF">2019-10-27T01:30:50Z</dcterms:modified>
</cp:coreProperties>
</file>